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Montserrat Semi-Bold" charset="1" panose="00000700000000000000"/>
      <p:regular r:id="rId21"/>
    </p:embeddedFont>
    <p:embeddedFont>
      <p:font typeface="Cabin Bold" charset="1" panose="00000800000000000000"/>
      <p:regular r:id="rId22"/>
    </p:embeddedFont>
    <p:embeddedFont>
      <p:font typeface="Cabin" charset="1" panose="00000500000000000000"/>
      <p:regular r:id="rId23"/>
    </p:embeddedFont>
    <p:embeddedFont>
      <p:font typeface="Montserrat Ultra-Bold" charset="1" panose="00000900000000000000"/>
      <p:regular r:id="rId24"/>
    </p:embeddedFont>
    <p:embeddedFont>
      <p:font typeface="Noto Sans Bold" charset="1" panose="020B080204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0.jpeg" Type="http://schemas.openxmlformats.org/officeDocument/2006/relationships/image"/><Relationship Id="rId7" Target="../media/image41.jpe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jpe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jpe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1.jpe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6.jpeg" Type="http://schemas.openxmlformats.org/officeDocument/2006/relationships/image"/><Relationship Id="rId7" Target="../media/image37.jpeg" Type="http://schemas.openxmlformats.org/officeDocument/2006/relationships/image"/><Relationship Id="rId8" Target="../media/image38.jpeg" Type="http://schemas.openxmlformats.org/officeDocument/2006/relationships/image"/><Relationship Id="rId9" Target="../media/image3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7715495" y="6038506"/>
            <a:ext cx="9817949" cy="8496989"/>
          </a:xfrm>
          <a:custGeom>
            <a:avLst/>
            <a:gdLst/>
            <a:ahLst/>
            <a:cxnLst/>
            <a:rect r="r" b="b" t="t" l="l"/>
            <a:pathLst>
              <a:path h="8496989" w="9817949">
                <a:moveTo>
                  <a:pt x="0" y="0"/>
                </a:moveTo>
                <a:lnTo>
                  <a:pt x="9817949" y="0"/>
                </a:lnTo>
                <a:lnTo>
                  <a:pt x="9817949" y="8496988"/>
                </a:lnTo>
                <a:lnTo>
                  <a:pt x="0" y="84969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532" y="-484511"/>
            <a:ext cx="9817949" cy="8496989"/>
          </a:xfrm>
          <a:custGeom>
            <a:avLst/>
            <a:gdLst/>
            <a:ahLst/>
            <a:cxnLst/>
            <a:rect r="r" b="b" t="t" l="l"/>
            <a:pathLst>
              <a:path h="8496989" w="9817949">
                <a:moveTo>
                  <a:pt x="0" y="0"/>
                </a:moveTo>
                <a:lnTo>
                  <a:pt x="9817949" y="0"/>
                </a:lnTo>
                <a:lnTo>
                  <a:pt x="9817949" y="8496989"/>
                </a:lnTo>
                <a:lnTo>
                  <a:pt x="0" y="84969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034437" y="1809980"/>
            <a:ext cx="9404351" cy="8477020"/>
          </a:xfrm>
          <a:custGeom>
            <a:avLst/>
            <a:gdLst/>
            <a:ahLst/>
            <a:cxnLst/>
            <a:rect r="r" b="b" t="t" l="l"/>
            <a:pathLst>
              <a:path h="8477020" w="9404351">
                <a:moveTo>
                  <a:pt x="0" y="0"/>
                </a:moveTo>
                <a:lnTo>
                  <a:pt x="9404351" y="0"/>
                </a:lnTo>
                <a:lnTo>
                  <a:pt x="9404351" y="8477020"/>
                </a:lnTo>
                <a:lnTo>
                  <a:pt x="0" y="8477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8122" y="7328422"/>
            <a:ext cx="4487569" cy="4114800"/>
          </a:xfrm>
          <a:custGeom>
            <a:avLst/>
            <a:gdLst/>
            <a:ahLst/>
            <a:cxnLst/>
            <a:rect r="r" b="b" t="t" l="l"/>
            <a:pathLst>
              <a:path h="4114800" w="4487569">
                <a:moveTo>
                  <a:pt x="0" y="0"/>
                </a:moveTo>
                <a:lnTo>
                  <a:pt x="4487569" y="0"/>
                </a:lnTo>
                <a:lnTo>
                  <a:pt x="44875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703997" y="1924280"/>
            <a:ext cx="8330440" cy="2262051"/>
          </a:xfrm>
          <a:prstGeom prst="rect">
            <a:avLst/>
          </a:prstGeom>
        </p:spPr>
        <p:txBody>
          <a:bodyPr anchor="t" rtlCol="false" tIns="0" lIns="0" bIns="0" rIns="0">
            <a:spAutoFit/>
          </a:bodyPr>
          <a:lstStyle/>
          <a:p>
            <a:pPr algn="l">
              <a:lnSpc>
                <a:spcPts val="8793"/>
              </a:lnSpc>
              <a:spcBef>
                <a:spcPct val="0"/>
              </a:spcBef>
            </a:pPr>
            <a:r>
              <a:rPr lang="en-US" sz="8295">
                <a:solidFill>
                  <a:srgbClr val="44333F"/>
                </a:solidFill>
                <a:latin typeface="Anton"/>
                <a:ea typeface="Anton"/>
                <a:cs typeface="Anton"/>
                <a:sym typeface="Anton"/>
              </a:rPr>
              <a:t>MÔI TRƯỜNG ẢO DỰ ĐOÁN TÁC ĐỘNG</a:t>
            </a:r>
          </a:p>
        </p:txBody>
      </p:sp>
      <p:sp>
        <p:nvSpPr>
          <p:cNvPr name="TextBox 8" id="8"/>
          <p:cNvSpPr txBox="true"/>
          <p:nvPr/>
        </p:nvSpPr>
        <p:spPr>
          <a:xfrm rot="0">
            <a:off x="1028700" y="4498419"/>
            <a:ext cx="6660390" cy="1766646"/>
          </a:xfrm>
          <a:prstGeom prst="rect">
            <a:avLst/>
          </a:prstGeom>
        </p:spPr>
        <p:txBody>
          <a:bodyPr anchor="t" rtlCol="false" tIns="0" lIns="0" bIns="0" rIns="0">
            <a:spAutoFit/>
          </a:bodyPr>
          <a:lstStyle/>
          <a:p>
            <a:pPr algn="ctr">
              <a:lnSpc>
                <a:spcPts val="7100"/>
              </a:lnSpc>
              <a:spcBef>
                <a:spcPct val="0"/>
              </a:spcBef>
            </a:pPr>
            <a:r>
              <a:rPr lang="en-US" sz="5072">
                <a:solidFill>
                  <a:srgbClr val="44333F"/>
                </a:solidFill>
                <a:latin typeface="Anton"/>
                <a:ea typeface="Anton"/>
                <a:cs typeface="Anton"/>
                <a:sym typeface="Anton"/>
              </a:rPr>
              <a:t>Môi trường Ảo cho Hành động Bền vững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5855527" y="-5924149"/>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3931637" y="6632134"/>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598682" y="805327"/>
            <a:ext cx="11090635" cy="2057400"/>
          </a:xfrm>
          <a:prstGeom prst="rect">
            <a:avLst/>
          </a:prstGeom>
        </p:spPr>
        <p:txBody>
          <a:bodyPr anchor="t" rtlCol="false" tIns="0" lIns="0" bIns="0" rIns="0">
            <a:spAutoFit/>
          </a:bodyPr>
          <a:lstStyle/>
          <a:p>
            <a:pPr algn="ctr">
              <a:lnSpc>
                <a:spcPts val="7950"/>
              </a:lnSpc>
              <a:spcBef>
                <a:spcPct val="0"/>
              </a:spcBef>
            </a:pPr>
            <a:r>
              <a:rPr lang="en-US" sz="7500">
                <a:solidFill>
                  <a:srgbClr val="44333F"/>
                </a:solidFill>
                <a:latin typeface="Anton"/>
                <a:ea typeface="Anton"/>
                <a:cs typeface="Anton"/>
                <a:sym typeface="Anton"/>
              </a:rPr>
              <a:t>MÔI TRƯỜNG ẢO CHO HÀNH ĐỘNG BỀN VỮNG</a:t>
            </a:r>
          </a:p>
        </p:txBody>
      </p:sp>
      <p:sp>
        <p:nvSpPr>
          <p:cNvPr name="TextBox 6" id="6"/>
          <p:cNvSpPr txBox="true"/>
          <p:nvPr/>
        </p:nvSpPr>
        <p:spPr>
          <a:xfrm rot="0">
            <a:off x="16170644" y="1179698"/>
            <a:ext cx="1375384" cy="282722"/>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10</a:t>
            </a:r>
          </a:p>
        </p:txBody>
      </p:sp>
      <p:grpSp>
        <p:nvGrpSpPr>
          <p:cNvPr name="Group 7" id="7"/>
          <p:cNvGrpSpPr>
            <a:grpSpLocks noChangeAspect="true"/>
          </p:cNvGrpSpPr>
          <p:nvPr/>
        </p:nvGrpSpPr>
        <p:grpSpPr>
          <a:xfrm rot="0">
            <a:off x="782866" y="4109980"/>
            <a:ext cx="4251381" cy="4251381"/>
            <a:chOff x="0" y="0"/>
            <a:chExt cx="14840029" cy="14840029"/>
          </a:xfrm>
        </p:grpSpPr>
        <p:sp>
          <p:nvSpPr>
            <p:cNvPr name="Freeform 8" id="8"/>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9" id="9"/>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0" id="10"/>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6"/>
              <a:stretch>
                <a:fillRect l="-24712" t="0" r="-24712" b="0"/>
              </a:stretch>
            </a:blipFill>
          </p:spPr>
        </p:sp>
      </p:grpSp>
      <p:sp>
        <p:nvSpPr>
          <p:cNvPr name="TextBox 11" id="11"/>
          <p:cNvSpPr txBox="true"/>
          <p:nvPr/>
        </p:nvSpPr>
        <p:spPr>
          <a:xfrm rot="0">
            <a:off x="5231657" y="3373359"/>
            <a:ext cx="3714933" cy="6913641"/>
          </a:xfrm>
          <a:prstGeom prst="rect">
            <a:avLst/>
          </a:prstGeom>
        </p:spPr>
        <p:txBody>
          <a:bodyPr anchor="t" rtlCol="false" tIns="0" lIns="0" bIns="0" rIns="0">
            <a:spAutoFit/>
          </a:bodyPr>
          <a:lstStyle/>
          <a:p>
            <a:pPr algn="l">
              <a:lnSpc>
                <a:spcPts val="2181"/>
              </a:lnSpc>
            </a:pPr>
            <a:r>
              <a:rPr lang="en-US" sz="2058" b="true">
                <a:solidFill>
                  <a:srgbClr val="44333F"/>
                </a:solidFill>
                <a:latin typeface="Montserrat Semi-Bold"/>
                <a:ea typeface="Montserrat Semi-Bold"/>
                <a:cs typeface="Montserrat Semi-Bold"/>
                <a:sym typeface="Montserrat Semi-Bold"/>
              </a:rPr>
              <a:t>Giáo dục và Nâng cao Nhận thức:</a:t>
            </a:r>
          </a:p>
          <a:p>
            <a:pPr algn="l" marL="444322" indent="-222161" lvl="1">
              <a:lnSpc>
                <a:spcPts val="2181"/>
              </a:lnSpc>
              <a:buFont typeface="Arial"/>
              <a:buChar char="•"/>
            </a:pPr>
            <a:r>
              <a:rPr lang="en-US" b="true" sz="2058">
                <a:solidFill>
                  <a:srgbClr val="44333F"/>
                </a:solidFill>
                <a:latin typeface="Montserrat Semi-Bold"/>
                <a:ea typeface="Montserrat Semi-Bold"/>
                <a:cs typeface="Montserrat Semi-Bold"/>
                <a:sym typeface="Montserrat Semi-Bold"/>
              </a:rPr>
              <a:t>Trải nghiệm nhập vai (Immersive Experiences): VR có thể mô phỏng hiệu ứng của biến đổi khí hậu (ví dụ: mực nước biển dâng, thay đổi thời tiết) để người dùng có kết nối cảm xúc sâu sắc hơn với vấn đề và thúc đẩy hành vi thân thiện với môi trường.</a:t>
            </a:r>
          </a:p>
          <a:p>
            <a:pPr algn="l" marL="444322" indent="-222161" lvl="1">
              <a:lnSpc>
                <a:spcPts val="2181"/>
              </a:lnSpc>
              <a:buFont typeface="Arial"/>
              <a:buChar char="•"/>
            </a:pPr>
            <a:r>
              <a:rPr lang="en-US" b="true" sz="2058">
                <a:solidFill>
                  <a:srgbClr val="44333F"/>
                </a:solidFill>
                <a:latin typeface="Montserrat Semi-Bold"/>
                <a:ea typeface="Montserrat Semi-Bold"/>
                <a:cs typeface="Montserrat Semi-Bold"/>
                <a:sym typeface="Montserrat Semi-Bold"/>
              </a:rPr>
              <a:t>Triển lãm và Hội thảo Ảo: Tổ chức các sự kiện trực tuyến, triển lãm ảo để tuyên truyền lối sống xanh và các Mục tiêu Phát triển Bền vững (SDGs) của Liên Hợp Quốc, mở rộng phạm vi tiếp cận mà không cần đi lại vật lý.</a:t>
            </a:r>
          </a:p>
          <a:p>
            <a:pPr algn="l">
              <a:lnSpc>
                <a:spcPts val="2181"/>
              </a:lnSpc>
              <a:spcBef>
                <a:spcPct val="0"/>
              </a:spcBef>
            </a:pPr>
          </a:p>
        </p:txBody>
      </p:sp>
      <p:grpSp>
        <p:nvGrpSpPr>
          <p:cNvPr name="Group 12" id="12"/>
          <p:cNvGrpSpPr>
            <a:grpSpLocks noChangeAspect="true"/>
          </p:cNvGrpSpPr>
          <p:nvPr/>
        </p:nvGrpSpPr>
        <p:grpSpPr>
          <a:xfrm rot="0">
            <a:off x="9144000" y="4109980"/>
            <a:ext cx="4251381" cy="4251381"/>
            <a:chOff x="0" y="0"/>
            <a:chExt cx="14840029" cy="14840029"/>
          </a:xfrm>
        </p:grpSpPr>
        <p:sp>
          <p:nvSpPr>
            <p:cNvPr name="Freeform 13" id="13"/>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14" id="14"/>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5" id="15"/>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7"/>
              <a:stretch>
                <a:fillRect l="-24665" t="0" r="-24665" b="0"/>
              </a:stretch>
            </a:blipFill>
          </p:spPr>
        </p:sp>
      </p:grpSp>
      <p:sp>
        <p:nvSpPr>
          <p:cNvPr name="TextBox 16" id="16"/>
          <p:cNvSpPr txBox="true"/>
          <p:nvPr/>
        </p:nvSpPr>
        <p:spPr>
          <a:xfrm rot="0">
            <a:off x="13790201" y="5666581"/>
            <a:ext cx="3714933" cy="2494376"/>
          </a:xfrm>
          <a:prstGeom prst="rect">
            <a:avLst/>
          </a:prstGeom>
        </p:spPr>
        <p:txBody>
          <a:bodyPr anchor="t" rtlCol="false" tIns="0" lIns="0" bIns="0" rIns="0">
            <a:spAutoFit/>
          </a:bodyPr>
          <a:lstStyle/>
          <a:p>
            <a:pPr algn="l">
              <a:lnSpc>
                <a:spcPts val="2181"/>
              </a:lnSpc>
              <a:spcBef>
                <a:spcPct val="0"/>
              </a:spcBef>
            </a:pPr>
            <a:r>
              <a:rPr lang="en-US" b="true" sz="2058">
                <a:solidFill>
                  <a:srgbClr val="44333F"/>
                </a:solidFill>
                <a:latin typeface="Montserrat Semi-Bold"/>
                <a:ea typeface="Montserrat Semi-Bold"/>
                <a:cs typeface="Montserrat Semi-Bold"/>
                <a:sym typeface="Montserrat Semi-Bold"/>
              </a:rPr>
              <a:t>Lorem ipsum odor amet, consectetuer adipiscing elit. Nam semper erat fames dui eu conubia mollis consequat morbi. Est taciti hendrerit feugiat duis turpis luctus. Cubilia congue hac id nulla taciti dictum libero nascetur. </a:t>
            </a:r>
          </a:p>
        </p:txBody>
      </p:sp>
      <p:sp>
        <p:nvSpPr>
          <p:cNvPr name="TextBox 17" id="17"/>
          <p:cNvSpPr txBox="true"/>
          <p:nvPr/>
        </p:nvSpPr>
        <p:spPr>
          <a:xfrm rot="0">
            <a:off x="13790201" y="4704036"/>
            <a:ext cx="2648550" cy="734079"/>
          </a:xfrm>
          <a:prstGeom prst="rect">
            <a:avLst/>
          </a:prstGeom>
        </p:spPr>
        <p:txBody>
          <a:bodyPr anchor="t" rtlCol="false" tIns="0" lIns="0" bIns="0" rIns="0">
            <a:spAutoFit/>
          </a:bodyPr>
          <a:lstStyle/>
          <a:p>
            <a:pPr algn="l">
              <a:lnSpc>
                <a:spcPts val="2880"/>
              </a:lnSpc>
              <a:spcBef>
                <a:spcPct val="0"/>
              </a:spcBef>
            </a:pPr>
            <a:r>
              <a:rPr lang="en-US" b="true" sz="2717">
                <a:solidFill>
                  <a:srgbClr val="44333F"/>
                </a:solidFill>
                <a:latin typeface="Montserrat Ultra-Bold"/>
                <a:ea typeface="Montserrat Ultra-Bold"/>
                <a:cs typeface="Montserrat Ultra-Bold"/>
                <a:sym typeface="Montserrat Ultra-Bold"/>
              </a:rPr>
              <a:t>Reforestation Programs</a:t>
            </a:r>
          </a:p>
        </p:txBody>
      </p:sp>
      <p:sp>
        <p:nvSpPr>
          <p:cNvPr name="Freeform 18" id="18"/>
          <p:cNvSpPr/>
          <p:nvPr/>
        </p:nvSpPr>
        <p:spPr>
          <a:xfrm flipH="false" flipV="false" rot="0">
            <a:off x="10670734" y="7322724"/>
            <a:ext cx="1197912" cy="1676467"/>
          </a:xfrm>
          <a:custGeom>
            <a:avLst/>
            <a:gdLst/>
            <a:ahLst/>
            <a:cxnLst/>
            <a:rect r="r" b="b" t="t" l="l"/>
            <a:pathLst>
              <a:path h="1676467" w="1197912">
                <a:moveTo>
                  <a:pt x="0" y="0"/>
                </a:moveTo>
                <a:lnTo>
                  <a:pt x="1197912" y="0"/>
                </a:lnTo>
                <a:lnTo>
                  <a:pt x="1197912" y="1676467"/>
                </a:lnTo>
                <a:lnTo>
                  <a:pt x="0" y="16764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2162230" y="7322724"/>
            <a:ext cx="1197912" cy="1676467"/>
          </a:xfrm>
          <a:custGeom>
            <a:avLst/>
            <a:gdLst/>
            <a:ahLst/>
            <a:cxnLst/>
            <a:rect r="r" b="b" t="t" l="l"/>
            <a:pathLst>
              <a:path h="1676467" w="1197912">
                <a:moveTo>
                  <a:pt x="0" y="0"/>
                </a:moveTo>
                <a:lnTo>
                  <a:pt x="1197912" y="0"/>
                </a:lnTo>
                <a:lnTo>
                  <a:pt x="1197912" y="1676467"/>
                </a:lnTo>
                <a:lnTo>
                  <a:pt x="0" y="16764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2797965" y="4976102"/>
            <a:ext cx="10681218" cy="8564395"/>
          </a:xfrm>
          <a:custGeom>
            <a:avLst/>
            <a:gdLst/>
            <a:ahLst/>
            <a:cxnLst/>
            <a:rect r="r" b="b" t="t" l="l"/>
            <a:pathLst>
              <a:path h="8564395" w="10681218">
                <a:moveTo>
                  <a:pt x="0" y="0"/>
                </a:moveTo>
                <a:lnTo>
                  <a:pt x="10681218" y="0"/>
                </a:lnTo>
                <a:lnTo>
                  <a:pt x="10681218" y="8564396"/>
                </a:lnTo>
                <a:lnTo>
                  <a:pt x="0" y="8564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170644" y="1179698"/>
            <a:ext cx="1375384" cy="282722"/>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11</a:t>
            </a:r>
          </a:p>
        </p:txBody>
      </p:sp>
      <p:sp>
        <p:nvSpPr>
          <p:cNvPr name="TextBox 5" id="5"/>
          <p:cNvSpPr txBox="true"/>
          <p:nvPr/>
        </p:nvSpPr>
        <p:spPr>
          <a:xfrm rot="0">
            <a:off x="1028700" y="3337363"/>
            <a:ext cx="8084366" cy="5606415"/>
          </a:xfrm>
          <a:prstGeom prst="rect">
            <a:avLst/>
          </a:prstGeom>
        </p:spPr>
        <p:txBody>
          <a:bodyPr anchor="t" rtlCol="false" tIns="0" lIns="0" bIns="0" rIns="0">
            <a:spAutoFit/>
          </a:bodyPr>
          <a:lstStyle/>
          <a:p>
            <a:pPr algn="l" marL="647700" indent="-323850" lvl="1">
              <a:lnSpc>
                <a:spcPts val="3180"/>
              </a:lnSpc>
              <a:buFont typeface="Arial"/>
              <a:buChar char="•"/>
            </a:pPr>
            <a:r>
              <a:rPr lang="en-US" b="true" sz="3000">
                <a:solidFill>
                  <a:srgbClr val="44333F"/>
                </a:solidFill>
                <a:latin typeface="Montserrat Semi-Bold"/>
                <a:ea typeface="Montserrat Semi-Bold"/>
                <a:cs typeface="Montserrat Semi-Bold"/>
                <a:sym typeface="Montserrat Semi-Bold"/>
              </a:rPr>
              <a:t>Làm việc và Học tập Từ xa: Sử dụng nền tảng ảo để làm việc, họp hành và đào tạo, giúp giảm đáng kể khí thải từ việc di chuyển và nhu cầu về cơ sở hạ tầng vật lý.</a:t>
            </a:r>
          </a:p>
          <a:p>
            <a:pPr algn="l" marL="647700" indent="-323850" lvl="1">
              <a:lnSpc>
                <a:spcPts val="3180"/>
              </a:lnSpc>
              <a:buFont typeface="Arial"/>
              <a:buChar char="•"/>
            </a:pPr>
            <a:r>
              <a:rPr lang="en-US" b="true" sz="3000">
                <a:solidFill>
                  <a:srgbClr val="44333F"/>
                </a:solidFill>
                <a:latin typeface="Montserrat Semi-Bold"/>
                <a:ea typeface="Montserrat Semi-Bold"/>
                <a:cs typeface="Montserrat Semi-Bold"/>
                <a:sym typeface="Montserrat Semi-Bold"/>
              </a:rPr>
              <a:t>Thiết kế và Nguyên mẫu Ảo: Các nhà thiết kế sản phẩm và quy hoạch đô thị có thể sử dụng mô hình ảo để thử nghiệm và tối ưu hóa thiết kế (ví dụ: cơ sở hạ tầng bền vững, sản phẩm thân thiện với môi trường) trước khi sản xuất, giúp giảm lãng phí vật liệu và năng lượng.</a:t>
            </a:r>
          </a:p>
          <a:p>
            <a:pPr algn="l">
              <a:lnSpc>
                <a:spcPts val="3180"/>
              </a:lnSpc>
              <a:spcBef>
                <a:spcPct val="0"/>
              </a:spcBef>
            </a:pPr>
          </a:p>
        </p:txBody>
      </p:sp>
      <p:grpSp>
        <p:nvGrpSpPr>
          <p:cNvPr name="Group 6" id="6"/>
          <p:cNvGrpSpPr>
            <a:grpSpLocks noChangeAspect="true"/>
          </p:cNvGrpSpPr>
          <p:nvPr/>
        </p:nvGrpSpPr>
        <p:grpSpPr>
          <a:xfrm rot="0">
            <a:off x="11252931" y="2650681"/>
            <a:ext cx="6293097" cy="6293097"/>
            <a:chOff x="0" y="0"/>
            <a:chExt cx="14840029" cy="14840029"/>
          </a:xfrm>
        </p:grpSpPr>
        <p:sp>
          <p:nvSpPr>
            <p:cNvPr name="Freeform 7" id="7"/>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8" id="8"/>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9" id="9"/>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6"/>
              <a:stretch>
                <a:fillRect l="-16369" t="0" r="-16369" b="0"/>
              </a:stretch>
            </a:blipFill>
          </p:spPr>
        </p:sp>
      </p:grpSp>
      <p:sp>
        <p:nvSpPr>
          <p:cNvPr name="TextBox 10" id="10"/>
          <p:cNvSpPr txBox="true"/>
          <p:nvPr/>
        </p:nvSpPr>
        <p:spPr>
          <a:xfrm rot="0">
            <a:off x="762281" y="1763586"/>
            <a:ext cx="9656088" cy="887095"/>
          </a:xfrm>
          <a:prstGeom prst="rect">
            <a:avLst/>
          </a:prstGeom>
        </p:spPr>
        <p:txBody>
          <a:bodyPr anchor="t" rtlCol="false" tIns="0" lIns="0" bIns="0" rIns="0">
            <a:spAutoFit/>
          </a:bodyPr>
          <a:lstStyle/>
          <a:p>
            <a:pPr algn="ctr">
              <a:lnSpc>
                <a:spcPts val="7279"/>
              </a:lnSpc>
            </a:pPr>
            <a:r>
              <a:rPr lang="en-US" sz="5199" b="true">
                <a:solidFill>
                  <a:srgbClr val="44333F"/>
                </a:solidFill>
                <a:latin typeface="Noto Sans Bold"/>
                <a:ea typeface="Noto Sans Bold"/>
                <a:cs typeface="Noto Sans Bold"/>
                <a:sym typeface="Noto Sans Bold"/>
              </a:rPr>
              <a:t>Giả</a:t>
            </a:r>
            <a:r>
              <a:rPr lang="en-US" b="true" sz="5199">
                <a:solidFill>
                  <a:srgbClr val="44333F"/>
                </a:solidFill>
                <a:latin typeface="Noto Sans Bold"/>
                <a:ea typeface="Noto Sans Bold"/>
                <a:cs typeface="Noto Sans Bold"/>
                <a:sym typeface="Noto Sans Bold"/>
              </a:rPr>
              <a:t>m thiểu Dấu chân Carbon: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7619189" y="3482048"/>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4307405" y="7188064"/>
            <a:ext cx="10681218" cy="8564395"/>
          </a:xfrm>
          <a:custGeom>
            <a:avLst/>
            <a:gdLst/>
            <a:ahLst/>
            <a:cxnLst/>
            <a:rect r="r" b="b" t="t" l="l"/>
            <a:pathLst>
              <a:path h="8564395" w="10681218">
                <a:moveTo>
                  <a:pt x="0" y="0"/>
                </a:moveTo>
                <a:lnTo>
                  <a:pt x="10681219" y="0"/>
                </a:lnTo>
                <a:lnTo>
                  <a:pt x="10681219"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7360" y="2161326"/>
            <a:ext cx="6876663" cy="6764136"/>
          </a:xfrm>
          <a:custGeom>
            <a:avLst/>
            <a:gdLst/>
            <a:ahLst/>
            <a:cxnLst/>
            <a:rect r="r" b="b" t="t" l="l"/>
            <a:pathLst>
              <a:path h="6764136" w="6876663">
                <a:moveTo>
                  <a:pt x="0" y="0"/>
                </a:moveTo>
                <a:lnTo>
                  <a:pt x="6876663" y="0"/>
                </a:lnTo>
                <a:lnTo>
                  <a:pt x="6876663" y="6764136"/>
                </a:lnTo>
                <a:lnTo>
                  <a:pt x="0" y="67641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512865" y="1232824"/>
            <a:ext cx="2312826" cy="282722"/>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Liceria &amp; Co.</a:t>
            </a:r>
          </a:p>
        </p:txBody>
      </p:sp>
      <p:sp>
        <p:nvSpPr>
          <p:cNvPr name="TextBox 7" id="7"/>
          <p:cNvSpPr txBox="true"/>
          <p:nvPr/>
        </p:nvSpPr>
        <p:spPr>
          <a:xfrm rot="0">
            <a:off x="16170644" y="1179698"/>
            <a:ext cx="1375384" cy="282722"/>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12</a:t>
            </a:r>
          </a:p>
        </p:txBody>
      </p:sp>
      <p:sp>
        <p:nvSpPr>
          <p:cNvPr name="TextBox 8" id="8"/>
          <p:cNvSpPr txBox="true"/>
          <p:nvPr/>
        </p:nvSpPr>
        <p:spPr>
          <a:xfrm rot="0">
            <a:off x="8616448" y="1004153"/>
            <a:ext cx="7166749" cy="4048520"/>
          </a:xfrm>
          <a:prstGeom prst="rect">
            <a:avLst/>
          </a:prstGeom>
        </p:spPr>
        <p:txBody>
          <a:bodyPr anchor="t" rtlCol="false" tIns="0" lIns="0" bIns="0" rIns="0">
            <a:spAutoFit/>
          </a:bodyPr>
          <a:lstStyle/>
          <a:p>
            <a:pPr algn="l">
              <a:lnSpc>
                <a:spcPts val="7969"/>
              </a:lnSpc>
            </a:pPr>
            <a:r>
              <a:rPr lang="en-US" sz="7518">
                <a:solidFill>
                  <a:srgbClr val="44333F"/>
                </a:solidFill>
                <a:latin typeface="Anton"/>
                <a:ea typeface="Anton"/>
                <a:cs typeface="Anton"/>
                <a:sym typeface="Anton"/>
              </a:rPr>
              <a:t>HỢP TÁC VÀ ĐỔI MỚI BỀN VỮNG:</a:t>
            </a:r>
          </a:p>
          <a:p>
            <a:pPr algn="l">
              <a:lnSpc>
                <a:spcPts val="7969"/>
              </a:lnSpc>
            </a:pPr>
          </a:p>
          <a:p>
            <a:pPr algn="l">
              <a:lnSpc>
                <a:spcPts val="7969"/>
              </a:lnSpc>
              <a:spcBef>
                <a:spcPct val="0"/>
              </a:spcBef>
            </a:pPr>
          </a:p>
        </p:txBody>
      </p:sp>
      <p:sp>
        <p:nvSpPr>
          <p:cNvPr name="TextBox 9" id="9"/>
          <p:cNvSpPr txBox="true"/>
          <p:nvPr/>
        </p:nvSpPr>
        <p:spPr>
          <a:xfrm rot="0">
            <a:off x="8801480" y="3973830"/>
            <a:ext cx="8084366" cy="4281170"/>
          </a:xfrm>
          <a:prstGeom prst="rect">
            <a:avLst/>
          </a:prstGeom>
        </p:spPr>
        <p:txBody>
          <a:bodyPr anchor="t" rtlCol="false" tIns="0" lIns="0" bIns="0" rIns="0">
            <a:spAutoFit/>
          </a:bodyPr>
          <a:lstStyle/>
          <a:p>
            <a:pPr algn="l">
              <a:lnSpc>
                <a:spcPts val="4239"/>
              </a:lnSpc>
              <a:spcBef>
                <a:spcPct val="0"/>
              </a:spcBef>
            </a:pPr>
            <a:r>
              <a:rPr lang="en-US" b="true" sz="3999">
                <a:solidFill>
                  <a:srgbClr val="44333F"/>
                </a:solidFill>
                <a:latin typeface="Montserrat Semi-Bold"/>
                <a:ea typeface="Montserrat Semi-Bold"/>
                <a:cs typeface="Montserrat Semi-Bold"/>
                <a:sym typeface="Montserrat Semi-Bold"/>
              </a:rPr>
              <a:t>Các môi trường ảo cho phép các nhà khoa học, kỹ sư và nhà hoạch định chính sách cộng tác từ xa trên các mô hình và giải pháp phức tạp cho tương lai bền vững, như năng lượng tái tạo và kinh tế tuần hoàn.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63534">
            <a:off x="14315950" y="4976102"/>
            <a:ext cx="10681218" cy="8564395"/>
          </a:xfrm>
          <a:custGeom>
            <a:avLst/>
            <a:gdLst/>
            <a:ahLst/>
            <a:cxnLst/>
            <a:rect r="r" b="b" t="t" l="l"/>
            <a:pathLst>
              <a:path h="8564395" w="10681218">
                <a:moveTo>
                  <a:pt x="0" y="0"/>
                </a:moveTo>
                <a:lnTo>
                  <a:pt x="10681218" y="0"/>
                </a:lnTo>
                <a:lnTo>
                  <a:pt x="10681218" y="8564396"/>
                </a:lnTo>
                <a:lnTo>
                  <a:pt x="0" y="8564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40609" y="4164488"/>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78484" y="7070811"/>
            <a:ext cx="2109645" cy="3005970"/>
          </a:xfrm>
          <a:custGeom>
            <a:avLst/>
            <a:gdLst/>
            <a:ahLst/>
            <a:cxnLst/>
            <a:rect r="r" b="b" t="t" l="l"/>
            <a:pathLst>
              <a:path h="3005970" w="2109645">
                <a:moveTo>
                  <a:pt x="0" y="0"/>
                </a:moveTo>
                <a:lnTo>
                  <a:pt x="2109645" y="0"/>
                </a:lnTo>
                <a:lnTo>
                  <a:pt x="2109645" y="3005970"/>
                </a:lnTo>
                <a:lnTo>
                  <a:pt x="0" y="30059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388373" y="2600854"/>
            <a:ext cx="9511254" cy="841387"/>
          </a:xfrm>
          <a:prstGeom prst="rect">
            <a:avLst/>
          </a:prstGeom>
        </p:spPr>
        <p:txBody>
          <a:bodyPr anchor="t" rtlCol="false" tIns="0" lIns="0" bIns="0" rIns="0">
            <a:spAutoFit/>
          </a:bodyPr>
          <a:lstStyle/>
          <a:p>
            <a:pPr algn="ctr">
              <a:lnSpc>
                <a:spcPts val="6436"/>
              </a:lnSpc>
              <a:spcBef>
                <a:spcPct val="0"/>
              </a:spcBef>
            </a:pPr>
            <a:r>
              <a:rPr lang="en-US" sz="6072">
                <a:solidFill>
                  <a:srgbClr val="44333F"/>
                </a:solidFill>
                <a:latin typeface="Anton"/>
                <a:ea typeface="Anton"/>
                <a:cs typeface="Anton"/>
                <a:sym typeface="Anton"/>
              </a:rPr>
              <a:t>TẦM NHÌN TƯƠNG LAI</a:t>
            </a:r>
          </a:p>
        </p:txBody>
      </p:sp>
      <p:sp>
        <p:nvSpPr>
          <p:cNvPr name="Freeform 7" id="7"/>
          <p:cNvSpPr/>
          <p:nvPr/>
        </p:nvSpPr>
        <p:spPr>
          <a:xfrm flipH="false" flipV="false" rot="0">
            <a:off x="14565970" y="7070811"/>
            <a:ext cx="2109645" cy="3005970"/>
          </a:xfrm>
          <a:custGeom>
            <a:avLst/>
            <a:gdLst/>
            <a:ahLst/>
            <a:cxnLst/>
            <a:rect r="r" b="b" t="t" l="l"/>
            <a:pathLst>
              <a:path h="3005970" w="2109645">
                <a:moveTo>
                  <a:pt x="0" y="0"/>
                </a:moveTo>
                <a:lnTo>
                  <a:pt x="2109644" y="0"/>
                </a:lnTo>
                <a:lnTo>
                  <a:pt x="2109644" y="3005970"/>
                </a:lnTo>
                <a:lnTo>
                  <a:pt x="0" y="30059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170644" y="1179698"/>
            <a:ext cx="1375384" cy="282691"/>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13</a:t>
            </a:r>
          </a:p>
        </p:txBody>
      </p:sp>
      <p:sp>
        <p:nvSpPr>
          <p:cNvPr name="TextBox 9" id="9"/>
          <p:cNvSpPr txBox="true"/>
          <p:nvPr/>
        </p:nvSpPr>
        <p:spPr>
          <a:xfrm rot="0">
            <a:off x="3911499" y="3864645"/>
            <a:ext cx="10654470" cy="3757930"/>
          </a:xfrm>
          <a:prstGeom prst="rect">
            <a:avLst/>
          </a:prstGeom>
        </p:spPr>
        <p:txBody>
          <a:bodyPr anchor="t" rtlCol="false" tIns="0" lIns="0" bIns="0" rIns="0">
            <a:spAutoFit/>
          </a:bodyPr>
          <a:lstStyle/>
          <a:p>
            <a:pPr algn="ctr">
              <a:lnSpc>
                <a:spcPts val="3710"/>
              </a:lnSpc>
              <a:spcBef>
                <a:spcPct val="0"/>
              </a:spcBef>
            </a:pPr>
            <a:r>
              <a:rPr lang="en-US" b="true" sz="3500">
                <a:solidFill>
                  <a:srgbClr val="44333F"/>
                </a:solidFill>
                <a:latin typeface="Montserrat Semi-Bold"/>
                <a:ea typeface="Montserrat Semi-Bold"/>
                <a:cs typeface="Montserrat Semi-Bold"/>
                <a:sym typeface="Montserrat Semi-Bold"/>
              </a:rPr>
              <a:t>Tóm lại, Môi trường Ảo đại diện cho một bước nhảy vọt trong khả năng của chúng ta để</a:t>
            </a:r>
            <a:r>
              <a:rPr lang="en-US" b="true" sz="3500">
                <a:solidFill>
                  <a:srgbClr val="44333F"/>
                </a:solidFill>
                <a:latin typeface="Montserrat Semi-Bold"/>
                <a:ea typeface="Montserrat Semi-Bold"/>
                <a:cs typeface="Montserrat Semi-Bold"/>
                <a:sym typeface="Montserrat Semi-Bold"/>
              </a:rPr>
              <a:t> quản lý tương lai. Chúng cung cấp khả năng dự đoán chính xác hơn để né tránh thảm họa và đồng thời tạo ra một không gian an toàn, hấp dẫn để học hỏi, hợp tác và thúc đẩy các giải pháp thiết thực, có ý nghĩa cho một thế giới bền vững hơn.</a:t>
            </a:r>
          </a:p>
        </p:txBody>
      </p:sp>
      <p:sp>
        <p:nvSpPr>
          <p:cNvPr name="Freeform 10" id="10"/>
          <p:cNvSpPr/>
          <p:nvPr/>
        </p:nvSpPr>
        <p:spPr>
          <a:xfrm flipH="false" flipV="false" rot="0">
            <a:off x="7591099" y="8067028"/>
            <a:ext cx="2643178" cy="2382543"/>
          </a:xfrm>
          <a:custGeom>
            <a:avLst/>
            <a:gdLst/>
            <a:ahLst/>
            <a:cxnLst/>
            <a:rect r="r" b="b" t="t" l="l"/>
            <a:pathLst>
              <a:path h="2382543" w="2643178">
                <a:moveTo>
                  <a:pt x="0" y="0"/>
                </a:moveTo>
                <a:lnTo>
                  <a:pt x="2643178" y="0"/>
                </a:lnTo>
                <a:lnTo>
                  <a:pt x="2643178" y="2382544"/>
                </a:lnTo>
                <a:lnTo>
                  <a:pt x="0" y="23825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4584420" y="3017982"/>
            <a:ext cx="10681218" cy="8564395"/>
          </a:xfrm>
          <a:custGeom>
            <a:avLst/>
            <a:gdLst/>
            <a:ahLst/>
            <a:cxnLst/>
            <a:rect r="r" b="b" t="t" l="l"/>
            <a:pathLst>
              <a:path h="8564395" w="10681218">
                <a:moveTo>
                  <a:pt x="0" y="0"/>
                </a:moveTo>
                <a:lnTo>
                  <a:pt x="10681219" y="0"/>
                </a:lnTo>
                <a:lnTo>
                  <a:pt x="10681219"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18691" y="1584842"/>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760677" y="661117"/>
            <a:ext cx="7644667" cy="3928462"/>
          </a:xfrm>
          <a:custGeom>
            <a:avLst/>
            <a:gdLst/>
            <a:ahLst/>
            <a:cxnLst/>
            <a:rect r="r" b="b" t="t" l="l"/>
            <a:pathLst>
              <a:path h="3928462" w="7644667">
                <a:moveTo>
                  <a:pt x="0" y="0"/>
                </a:moveTo>
                <a:lnTo>
                  <a:pt x="7644666" y="0"/>
                </a:lnTo>
                <a:lnTo>
                  <a:pt x="7644666" y="3928462"/>
                </a:lnTo>
                <a:lnTo>
                  <a:pt x="0" y="3928462"/>
                </a:lnTo>
                <a:lnTo>
                  <a:pt x="0" y="0"/>
                </a:lnTo>
                <a:close/>
              </a:path>
            </a:pathLst>
          </a:custGeom>
          <a:blipFill>
            <a:blip r:embed="rId6"/>
            <a:stretch>
              <a:fillRect l="0" t="0" r="0" b="-38407"/>
            </a:stretch>
          </a:blipFill>
        </p:spPr>
      </p:sp>
      <p:sp>
        <p:nvSpPr>
          <p:cNvPr name="TextBox 6" id="6"/>
          <p:cNvSpPr txBox="true"/>
          <p:nvPr/>
        </p:nvSpPr>
        <p:spPr>
          <a:xfrm rot="0">
            <a:off x="2357403" y="4470566"/>
            <a:ext cx="12870024" cy="3059648"/>
          </a:xfrm>
          <a:prstGeom prst="rect">
            <a:avLst/>
          </a:prstGeom>
        </p:spPr>
        <p:txBody>
          <a:bodyPr anchor="t" rtlCol="false" tIns="0" lIns="0" bIns="0" rIns="0">
            <a:spAutoFit/>
          </a:bodyPr>
          <a:lstStyle/>
          <a:p>
            <a:pPr algn="ctr">
              <a:lnSpc>
                <a:spcPts val="23466"/>
              </a:lnSpc>
              <a:spcBef>
                <a:spcPct val="0"/>
              </a:spcBef>
            </a:pPr>
            <a:r>
              <a:rPr lang="en-US" sz="22138">
                <a:solidFill>
                  <a:srgbClr val="44333F"/>
                </a:solidFill>
                <a:latin typeface="Anton"/>
                <a:ea typeface="Anton"/>
                <a:cs typeface="Anton"/>
                <a:sym typeface="Anton"/>
              </a:rPr>
              <a:t>THANK YOU!</a:t>
            </a:r>
          </a:p>
        </p:txBody>
      </p:sp>
      <p:sp>
        <p:nvSpPr>
          <p:cNvPr name="TextBox 7" id="7"/>
          <p:cNvSpPr txBox="true"/>
          <p:nvPr/>
        </p:nvSpPr>
        <p:spPr>
          <a:xfrm rot="0">
            <a:off x="16170644" y="1179698"/>
            <a:ext cx="1375384" cy="282691"/>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14</a:t>
            </a:r>
          </a:p>
        </p:txBody>
      </p:sp>
      <p:sp>
        <p:nvSpPr>
          <p:cNvPr name="TextBox 8" id="8"/>
          <p:cNvSpPr txBox="true"/>
          <p:nvPr/>
        </p:nvSpPr>
        <p:spPr>
          <a:xfrm rot="0">
            <a:off x="5524691" y="7328754"/>
            <a:ext cx="6062594" cy="1112916"/>
          </a:xfrm>
          <a:prstGeom prst="rect">
            <a:avLst/>
          </a:prstGeom>
        </p:spPr>
        <p:txBody>
          <a:bodyPr anchor="t" rtlCol="false" tIns="0" lIns="0" bIns="0" rIns="0">
            <a:spAutoFit/>
          </a:bodyPr>
          <a:lstStyle/>
          <a:p>
            <a:pPr algn="ctr">
              <a:lnSpc>
                <a:spcPts val="2181"/>
              </a:lnSpc>
              <a:spcBef>
                <a:spcPct val="0"/>
              </a:spcBef>
            </a:pPr>
            <a:r>
              <a:rPr lang="en-US" b="true" sz="2058">
                <a:solidFill>
                  <a:srgbClr val="44333F"/>
                </a:solidFill>
                <a:latin typeface="Montserrat Semi-Bold"/>
                <a:ea typeface="Montserrat Semi-Bold"/>
                <a:cs typeface="Montserrat Semi-Bold"/>
                <a:sym typeface="Montserrat Semi-Bold"/>
              </a:rPr>
              <a:t>Chỉ cần chúng ta đồng lòng, một tương lai xanh và bền vững hơn hoàn toàn nằm trong tầm tay. Xin chân thành cảm ơn sự cam kết của bạn trong việc bảo vệ hành tinh này.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63534">
            <a:off x="14315950" y="4976102"/>
            <a:ext cx="10681218" cy="8564395"/>
          </a:xfrm>
          <a:custGeom>
            <a:avLst/>
            <a:gdLst/>
            <a:ahLst/>
            <a:cxnLst/>
            <a:rect r="r" b="b" t="t" l="l"/>
            <a:pathLst>
              <a:path h="8564395" w="10681218">
                <a:moveTo>
                  <a:pt x="0" y="0"/>
                </a:moveTo>
                <a:lnTo>
                  <a:pt x="10681218" y="0"/>
                </a:lnTo>
                <a:lnTo>
                  <a:pt x="10681218" y="8564396"/>
                </a:lnTo>
                <a:lnTo>
                  <a:pt x="0" y="8564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40609" y="4164488"/>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073534" y="3644027"/>
            <a:ext cx="7644280" cy="491886"/>
          </a:xfrm>
          <a:prstGeom prst="rect">
            <a:avLst/>
          </a:prstGeom>
        </p:spPr>
        <p:txBody>
          <a:bodyPr anchor="t" rtlCol="false" tIns="0" lIns="0" bIns="0" rIns="0">
            <a:spAutoFit/>
          </a:bodyPr>
          <a:lstStyle/>
          <a:p>
            <a:pPr algn="ctr">
              <a:lnSpc>
                <a:spcPts val="3771"/>
              </a:lnSpc>
              <a:spcBef>
                <a:spcPct val="0"/>
              </a:spcBef>
            </a:pPr>
            <a:r>
              <a:rPr lang="en-US" b="true" sz="3557">
                <a:solidFill>
                  <a:srgbClr val="44333F"/>
                </a:solidFill>
                <a:latin typeface="Montserrat Semi-Bold"/>
                <a:ea typeface="Montserrat Semi-Bold"/>
                <a:cs typeface="Montserrat Semi-Bold"/>
                <a:sym typeface="Montserrat Semi-Bold"/>
              </a:rPr>
              <a:t>Nguyễn Văn Tuấn </a:t>
            </a:r>
          </a:p>
        </p:txBody>
      </p:sp>
      <p:sp>
        <p:nvSpPr>
          <p:cNvPr name="Freeform 6" id="6"/>
          <p:cNvSpPr/>
          <p:nvPr/>
        </p:nvSpPr>
        <p:spPr>
          <a:xfrm flipH="false" flipV="false" rot="0">
            <a:off x="3995739" y="3545288"/>
            <a:ext cx="698888" cy="698888"/>
          </a:xfrm>
          <a:custGeom>
            <a:avLst/>
            <a:gdLst/>
            <a:ahLst/>
            <a:cxnLst/>
            <a:rect r="r" b="b" t="t" l="l"/>
            <a:pathLst>
              <a:path h="698888" w="698888">
                <a:moveTo>
                  <a:pt x="0" y="0"/>
                </a:moveTo>
                <a:lnTo>
                  <a:pt x="698888" y="0"/>
                </a:lnTo>
                <a:lnTo>
                  <a:pt x="698888" y="698888"/>
                </a:lnTo>
                <a:lnTo>
                  <a:pt x="0" y="6988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140047" y="2113146"/>
            <a:ext cx="9511254" cy="841387"/>
          </a:xfrm>
          <a:prstGeom prst="rect">
            <a:avLst/>
          </a:prstGeom>
        </p:spPr>
        <p:txBody>
          <a:bodyPr anchor="t" rtlCol="false" tIns="0" lIns="0" bIns="0" rIns="0">
            <a:spAutoFit/>
          </a:bodyPr>
          <a:lstStyle/>
          <a:p>
            <a:pPr algn="ctr">
              <a:lnSpc>
                <a:spcPts val="6436"/>
              </a:lnSpc>
              <a:spcBef>
                <a:spcPct val="0"/>
              </a:spcBef>
            </a:pPr>
            <a:r>
              <a:rPr lang="en-US" sz="6072">
                <a:solidFill>
                  <a:srgbClr val="44333F"/>
                </a:solidFill>
                <a:latin typeface="Anton"/>
                <a:ea typeface="Anton"/>
                <a:cs typeface="Anton"/>
                <a:sym typeface="Anton"/>
              </a:rPr>
              <a:t>THÀNH VIÊN</a:t>
            </a:r>
          </a:p>
        </p:txBody>
      </p:sp>
      <p:sp>
        <p:nvSpPr>
          <p:cNvPr name="TextBox 8" id="8"/>
          <p:cNvSpPr txBox="true"/>
          <p:nvPr/>
        </p:nvSpPr>
        <p:spPr>
          <a:xfrm rot="0">
            <a:off x="16170644" y="1179698"/>
            <a:ext cx="1375384" cy="282722"/>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02</a:t>
            </a:r>
          </a:p>
        </p:txBody>
      </p:sp>
      <p:sp>
        <p:nvSpPr>
          <p:cNvPr name="Freeform 9" id="9"/>
          <p:cNvSpPr/>
          <p:nvPr/>
        </p:nvSpPr>
        <p:spPr>
          <a:xfrm flipH="false" flipV="false" rot="0">
            <a:off x="3995739" y="4795239"/>
            <a:ext cx="698888" cy="698888"/>
          </a:xfrm>
          <a:custGeom>
            <a:avLst/>
            <a:gdLst/>
            <a:ahLst/>
            <a:cxnLst/>
            <a:rect r="r" b="b" t="t" l="l"/>
            <a:pathLst>
              <a:path h="698888" w="698888">
                <a:moveTo>
                  <a:pt x="0" y="0"/>
                </a:moveTo>
                <a:lnTo>
                  <a:pt x="698888" y="0"/>
                </a:lnTo>
                <a:lnTo>
                  <a:pt x="698888" y="698888"/>
                </a:lnTo>
                <a:lnTo>
                  <a:pt x="0" y="6988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995739" y="6106033"/>
            <a:ext cx="698888" cy="698888"/>
          </a:xfrm>
          <a:custGeom>
            <a:avLst/>
            <a:gdLst/>
            <a:ahLst/>
            <a:cxnLst/>
            <a:rect r="r" b="b" t="t" l="l"/>
            <a:pathLst>
              <a:path h="698888" w="698888">
                <a:moveTo>
                  <a:pt x="0" y="0"/>
                </a:moveTo>
                <a:lnTo>
                  <a:pt x="698888" y="0"/>
                </a:lnTo>
                <a:lnTo>
                  <a:pt x="698888" y="698887"/>
                </a:lnTo>
                <a:lnTo>
                  <a:pt x="0" y="698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995739" y="7324366"/>
            <a:ext cx="698888" cy="698888"/>
          </a:xfrm>
          <a:custGeom>
            <a:avLst/>
            <a:gdLst/>
            <a:ahLst/>
            <a:cxnLst/>
            <a:rect r="r" b="b" t="t" l="l"/>
            <a:pathLst>
              <a:path h="698888" w="698888">
                <a:moveTo>
                  <a:pt x="0" y="0"/>
                </a:moveTo>
                <a:lnTo>
                  <a:pt x="698888" y="0"/>
                </a:lnTo>
                <a:lnTo>
                  <a:pt x="698888" y="698888"/>
                </a:lnTo>
                <a:lnTo>
                  <a:pt x="0" y="6988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3995739" y="8570608"/>
            <a:ext cx="698888" cy="698888"/>
          </a:xfrm>
          <a:custGeom>
            <a:avLst/>
            <a:gdLst/>
            <a:ahLst/>
            <a:cxnLst/>
            <a:rect r="r" b="b" t="t" l="l"/>
            <a:pathLst>
              <a:path h="698888" w="698888">
                <a:moveTo>
                  <a:pt x="0" y="0"/>
                </a:moveTo>
                <a:lnTo>
                  <a:pt x="698888" y="0"/>
                </a:lnTo>
                <a:lnTo>
                  <a:pt x="698888" y="698888"/>
                </a:lnTo>
                <a:lnTo>
                  <a:pt x="0" y="6988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5121159" y="4842864"/>
            <a:ext cx="7644280" cy="491886"/>
          </a:xfrm>
          <a:prstGeom prst="rect">
            <a:avLst/>
          </a:prstGeom>
        </p:spPr>
        <p:txBody>
          <a:bodyPr anchor="t" rtlCol="false" tIns="0" lIns="0" bIns="0" rIns="0">
            <a:spAutoFit/>
          </a:bodyPr>
          <a:lstStyle/>
          <a:p>
            <a:pPr algn="ctr">
              <a:lnSpc>
                <a:spcPts val="3771"/>
              </a:lnSpc>
              <a:spcBef>
                <a:spcPct val="0"/>
              </a:spcBef>
            </a:pPr>
            <a:r>
              <a:rPr lang="en-US" b="true" sz="3557">
                <a:solidFill>
                  <a:srgbClr val="44333F"/>
                </a:solidFill>
                <a:latin typeface="Montserrat Semi-Bold"/>
                <a:ea typeface="Montserrat Semi-Bold"/>
                <a:cs typeface="Montserrat Semi-Bold"/>
                <a:sym typeface="Montserrat Semi-Bold"/>
              </a:rPr>
              <a:t>Vũ Đình Khánh Duy</a:t>
            </a:r>
          </a:p>
        </p:txBody>
      </p:sp>
      <p:sp>
        <p:nvSpPr>
          <p:cNvPr name="TextBox 14" id="14"/>
          <p:cNvSpPr txBox="true"/>
          <p:nvPr/>
        </p:nvSpPr>
        <p:spPr>
          <a:xfrm rot="0">
            <a:off x="5178309" y="6153658"/>
            <a:ext cx="7644280" cy="491886"/>
          </a:xfrm>
          <a:prstGeom prst="rect">
            <a:avLst/>
          </a:prstGeom>
        </p:spPr>
        <p:txBody>
          <a:bodyPr anchor="t" rtlCol="false" tIns="0" lIns="0" bIns="0" rIns="0">
            <a:spAutoFit/>
          </a:bodyPr>
          <a:lstStyle/>
          <a:p>
            <a:pPr algn="ctr">
              <a:lnSpc>
                <a:spcPts val="3771"/>
              </a:lnSpc>
              <a:spcBef>
                <a:spcPct val="0"/>
              </a:spcBef>
            </a:pPr>
            <a:r>
              <a:rPr lang="en-US" b="true" sz="3557">
                <a:solidFill>
                  <a:srgbClr val="44333F"/>
                </a:solidFill>
                <a:latin typeface="Montserrat Semi-Bold"/>
                <a:ea typeface="Montserrat Semi-Bold"/>
                <a:cs typeface="Montserrat Semi-Bold"/>
                <a:sym typeface="Montserrat Semi-Bold"/>
              </a:rPr>
              <a:t>Ứng Xuân Bắc</a:t>
            </a:r>
          </a:p>
        </p:txBody>
      </p:sp>
      <p:sp>
        <p:nvSpPr>
          <p:cNvPr name="TextBox 15" id="15"/>
          <p:cNvSpPr txBox="true"/>
          <p:nvPr/>
        </p:nvSpPr>
        <p:spPr>
          <a:xfrm rot="0">
            <a:off x="5168784" y="7464693"/>
            <a:ext cx="7644280" cy="491886"/>
          </a:xfrm>
          <a:prstGeom prst="rect">
            <a:avLst/>
          </a:prstGeom>
        </p:spPr>
        <p:txBody>
          <a:bodyPr anchor="t" rtlCol="false" tIns="0" lIns="0" bIns="0" rIns="0">
            <a:spAutoFit/>
          </a:bodyPr>
          <a:lstStyle/>
          <a:p>
            <a:pPr algn="ctr">
              <a:lnSpc>
                <a:spcPts val="3771"/>
              </a:lnSpc>
              <a:spcBef>
                <a:spcPct val="0"/>
              </a:spcBef>
            </a:pPr>
            <a:r>
              <a:rPr lang="en-US" b="true" sz="3557">
                <a:solidFill>
                  <a:srgbClr val="44333F"/>
                </a:solidFill>
                <a:latin typeface="Montserrat Semi-Bold"/>
                <a:ea typeface="Montserrat Semi-Bold"/>
                <a:cs typeface="Montserrat Semi-Bold"/>
                <a:sym typeface="Montserrat Semi-Bold"/>
              </a:rPr>
              <a:t>Đào Thị Thảo</a:t>
            </a:r>
          </a:p>
        </p:txBody>
      </p:sp>
      <p:sp>
        <p:nvSpPr>
          <p:cNvPr name="TextBox 16" id="16"/>
          <p:cNvSpPr txBox="true"/>
          <p:nvPr/>
        </p:nvSpPr>
        <p:spPr>
          <a:xfrm rot="0">
            <a:off x="5206884" y="8697922"/>
            <a:ext cx="7644280" cy="491886"/>
          </a:xfrm>
          <a:prstGeom prst="rect">
            <a:avLst/>
          </a:prstGeom>
        </p:spPr>
        <p:txBody>
          <a:bodyPr anchor="t" rtlCol="false" tIns="0" lIns="0" bIns="0" rIns="0">
            <a:spAutoFit/>
          </a:bodyPr>
          <a:lstStyle/>
          <a:p>
            <a:pPr algn="ctr">
              <a:lnSpc>
                <a:spcPts val="3771"/>
              </a:lnSpc>
              <a:spcBef>
                <a:spcPct val="0"/>
              </a:spcBef>
            </a:pPr>
            <a:r>
              <a:rPr lang="en-US" b="true" sz="3557">
                <a:solidFill>
                  <a:srgbClr val="44333F"/>
                </a:solidFill>
                <a:latin typeface="Montserrat Semi-Bold"/>
                <a:ea typeface="Montserrat Semi-Bold"/>
                <a:cs typeface="Montserrat Semi-Bold"/>
                <a:sym typeface="Montserrat Semi-Bold"/>
              </a:rPr>
              <a:t>Hoàng Thanh Tùng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4545738" y="-5943049"/>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82996">
            <a:off x="16383775" y="7893038"/>
            <a:ext cx="1951084" cy="2730525"/>
          </a:xfrm>
          <a:custGeom>
            <a:avLst/>
            <a:gdLst/>
            <a:ahLst/>
            <a:cxnLst/>
            <a:rect r="r" b="b" t="t" l="l"/>
            <a:pathLst>
              <a:path h="2730525" w="1951084">
                <a:moveTo>
                  <a:pt x="0" y="0"/>
                </a:moveTo>
                <a:lnTo>
                  <a:pt x="1951084" y="0"/>
                </a:lnTo>
                <a:lnTo>
                  <a:pt x="1951084" y="2730524"/>
                </a:lnTo>
                <a:lnTo>
                  <a:pt x="0" y="27305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3981070" y="1400283"/>
            <a:ext cx="2290229" cy="2290229"/>
            <a:chOff x="0" y="0"/>
            <a:chExt cx="14840029" cy="14840029"/>
          </a:xfrm>
        </p:grpSpPr>
        <p:sp>
          <p:nvSpPr>
            <p:cNvPr name="Freeform 5" id="5"/>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6" id="6"/>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7" id="7"/>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6"/>
              <a:stretch>
                <a:fillRect l="-25738" t="0" r="-25738" b="0"/>
              </a:stretch>
            </a:blipFill>
          </p:spPr>
        </p:sp>
      </p:grpSp>
      <p:sp>
        <p:nvSpPr>
          <p:cNvPr name="Freeform 8" id="8"/>
          <p:cNvSpPr/>
          <p:nvPr/>
        </p:nvSpPr>
        <p:spPr>
          <a:xfrm flipH="false" flipV="false" rot="0">
            <a:off x="3425089" y="2236013"/>
            <a:ext cx="7308942" cy="5481707"/>
          </a:xfrm>
          <a:custGeom>
            <a:avLst/>
            <a:gdLst/>
            <a:ahLst/>
            <a:cxnLst/>
            <a:rect r="r" b="b" t="t" l="l"/>
            <a:pathLst>
              <a:path h="5481707" w="7308942">
                <a:moveTo>
                  <a:pt x="0" y="0"/>
                </a:moveTo>
                <a:lnTo>
                  <a:pt x="7308942" y="0"/>
                </a:lnTo>
                <a:lnTo>
                  <a:pt x="7308942" y="5481707"/>
                </a:lnTo>
                <a:lnTo>
                  <a:pt x="0" y="5481707"/>
                </a:lnTo>
                <a:lnTo>
                  <a:pt x="0" y="0"/>
                </a:lnTo>
                <a:close/>
              </a:path>
            </a:pathLst>
          </a:custGeom>
          <a:blipFill>
            <a:blip r:embed="rId7">
              <a:extLst>
                <a:ext uri="{96DAC541-7B7A-43D3-8B79-37D633B846F1}">
                  <asvg:svgBlip xmlns:asvg="http://schemas.microsoft.com/office/drawing/2016/SVG/main" r:embed="rId8"/>
                </a:ext>
              </a:extLst>
            </a:blip>
            <a:stretch>
              <a:fillRect l="-13035" t="0" r="-966" b="-33254"/>
            </a:stretch>
          </a:blipFill>
        </p:spPr>
      </p:sp>
      <p:grpSp>
        <p:nvGrpSpPr>
          <p:cNvPr name="Group 9" id="9"/>
          <p:cNvGrpSpPr>
            <a:grpSpLocks noChangeAspect="true"/>
          </p:cNvGrpSpPr>
          <p:nvPr/>
        </p:nvGrpSpPr>
        <p:grpSpPr>
          <a:xfrm rot="0">
            <a:off x="11690841" y="2794509"/>
            <a:ext cx="2290229" cy="2290229"/>
            <a:chOff x="0" y="0"/>
            <a:chExt cx="14840029" cy="14840029"/>
          </a:xfrm>
        </p:grpSpPr>
        <p:sp>
          <p:nvSpPr>
            <p:cNvPr name="Freeform 10" id="10"/>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11" id="11"/>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2" id="12"/>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9"/>
              <a:stretch>
                <a:fillRect l="-38492" t="0" r="-38492" b="0"/>
              </a:stretch>
            </a:blipFill>
          </p:spPr>
        </p:sp>
      </p:grpSp>
      <p:grpSp>
        <p:nvGrpSpPr>
          <p:cNvPr name="Group 13" id="13"/>
          <p:cNvGrpSpPr>
            <a:grpSpLocks noChangeAspect="true"/>
          </p:cNvGrpSpPr>
          <p:nvPr/>
        </p:nvGrpSpPr>
        <p:grpSpPr>
          <a:xfrm rot="0">
            <a:off x="13981070" y="4631405"/>
            <a:ext cx="2290229" cy="2290229"/>
            <a:chOff x="0" y="0"/>
            <a:chExt cx="14840029" cy="14840029"/>
          </a:xfrm>
        </p:grpSpPr>
        <p:sp>
          <p:nvSpPr>
            <p:cNvPr name="Freeform 14" id="14"/>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15" id="15"/>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6" id="16"/>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10"/>
              <a:stretch>
                <a:fillRect l="223" t="-20670" r="223" b="-20670"/>
              </a:stretch>
            </a:blipFill>
          </p:spPr>
        </p:sp>
      </p:grpSp>
      <p:grpSp>
        <p:nvGrpSpPr>
          <p:cNvPr name="Group 17" id="17"/>
          <p:cNvGrpSpPr>
            <a:grpSpLocks noChangeAspect="true"/>
          </p:cNvGrpSpPr>
          <p:nvPr/>
        </p:nvGrpSpPr>
        <p:grpSpPr>
          <a:xfrm rot="0">
            <a:off x="11690841" y="6572605"/>
            <a:ext cx="2290229" cy="2290229"/>
            <a:chOff x="0" y="0"/>
            <a:chExt cx="14840029" cy="14840029"/>
          </a:xfrm>
        </p:grpSpPr>
        <p:sp>
          <p:nvSpPr>
            <p:cNvPr name="Freeform 18" id="18"/>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19" id="19"/>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20" id="20"/>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11"/>
              <a:stretch>
                <a:fillRect l="-24712" t="0" r="-24712" b="0"/>
              </a:stretch>
            </a:blipFill>
          </p:spPr>
        </p:sp>
      </p:grpSp>
      <p:sp>
        <p:nvSpPr>
          <p:cNvPr name="Freeform 21" id="21"/>
          <p:cNvSpPr/>
          <p:nvPr/>
        </p:nvSpPr>
        <p:spPr>
          <a:xfrm flipH="false" flipV="false" rot="0">
            <a:off x="449140" y="472558"/>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3777404" y="638713"/>
            <a:ext cx="10367606" cy="928689"/>
          </a:xfrm>
          <a:prstGeom prst="rect">
            <a:avLst/>
          </a:prstGeom>
        </p:spPr>
        <p:txBody>
          <a:bodyPr anchor="t" rtlCol="false" tIns="0" lIns="0" bIns="0" rIns="0">
            <a:spAutoFit/>
          </a:bodyPr>
          <a:lstStyle/>
          <a:p>
            <a:pPr algn="ctr">
              <a:lnSpc>
                <a:spcPts val="7612"/>
              </a:lnSpc>
            </a:pPr>
            <a:r>
              <a:rPr lang="en-US" b="true" sz="5437">
                <a:solidFill>
                  <a:srgbClr val="000000"/>
                </a:solidFill>
                <a:latin typeface="Cabin Bold"/>
                <a:ea typeface="Cabin Bold"/>
                <a:cs typeface="Cabin Bold"/>
                <a:sym typeface="Cabin Bold"/>
              </a:rPr>
              <a:t>VẤN ĐỀ CỐT LÕI: RỦI RO TIỀM ẨN</a:t>
            </a:r>
          </a:p>
        </p:txBody>
      </p:sp>
      <p:sp>
        <p:nvSpPr>
          <p:cNvPr name="TextBox 23" id="23"/>
          <p:cNvSpPr txBox="true"/>
          <p:nvPr/>
        </p:nvSpPr>
        <p:spPr>
          <a:xfrm rot="0">
            <a:off x="2933494" y="2727834"/>
            <a:ext cx="7671748" cy="605048"/>
          </a:xfrm>
          <a:prstGeom prst="rect">
            <a:avLst/>
          </a:prstGeom>
        </p:spPr>
        <p:txBody>
          <a:bodyPr anchor="t" rtlCol="false" tIns="0" lIns="0" bIns="0" rIns="0">
            <a:spAutoFit/>
          </a:bodyPr>
          <a:lstStyle/>
          <a:p>
            <a:pPr algn="ctr">
              <a:lnSpc>
                <a:spcPts val="4975"/>
              </a:lnSpc>
            </a:pPr>
            <a:r>
              <a:rPr lang="en-US" sz="3554">
                <a:solidFill>
                  <a:srgbClr val="000000"/>
                </a:solidFill>
                <a:latin typeface="Cabin"/>
                <a:ea typeface="Cabin"/>
                <a:cs typeface="Cabin"/>
                <a:sym typeface="Cabin"/>
              </a:rPr>
              <a:t> 1. Hệ sinh thái Phức tạp &amp; Đa chiều.</a:t>
            </a:r>
          </a:p>
        </p:txBody>
      </p:sp>
      <p:sp>
        <p:nvSpPr>
          <p:cNvPr name="TextBox 24" id="24"/>
          <p:cNvSpPr txBox="true"/>
          <p:nvPr/>
        </p:nvSpPr>
        <p:spPr>
          <a:xfrm rot="0">
            <a:off x="2933494" y="4493314"/>
            <a:ext cx="7800537" cy="1233698"/>
          </a:xfrm>
          <a:prstGeom prst="rect">
            <a:avLst/>
          </a:prstGeom>
        </p:spPr>
        <p:txBody>
          <a:bodyPr anchor="t" rtlCol="false" tIns="0" lIns="0" bIns="0" rIns="0">
            <a:spAutoFit/>
          </a:bodyPr>
          <a:lstStyle/>
          <a:p>
            <a:pPr algn="ctr">
              <a:lnSpc>
                <a:spcPts val="4975"/>
              </a:lnSpc>
            </a:pPr>
            <a:r>
              <a:rPr lang="en-US" sz="3554">
                <a:solidFill>
                  <a:srgbClr val="000000"/>
                </a:solidFill>
                <a:latin typeface="Cabin"/>
                <a:ea typeface="Cabin"/>
                <a:cs typeface="Cabin"/>
                <a:sym typeface="Cabin"/>
              </a:rPr>
              <a:t>2. Dự đoán truyền thống Hạn chế &amp; Chậm.</a:t>
            </a:r>
          </a:p>
        </p:txBody>
      </p:sp>
      <p:sp>
        <p:nvSpPr>
          <p:cNvPr name="TextBox 25" id="25"/>
          <p:cNvSpPr txBox="true"/>
          <p:nvPr/>
        </p:nvSpPr>
        <p:spPr>
          <a:xfrm rot="0">
            <a:off x="3425089" y="6271448"/>
            <a:ext cx="7055545" cy="1233698"/>
          </a:xfrm>
          <a:prstGeom prst="rect">
            <a:avLst/>
          </a:prstGeom>
        </p:spPr>
        <p:txBody>
          <a:bodyPr anchor="t" rtlCol="false" tIns="0" lIns="0" bIns="0" rIns="0">
            <a:spAutoFit/>
          </a:bodyPr>
          <a:lstStyle/>
          <a:p>
            <a:pPr algn="ctr">
              <a:lnSpc>
                <a:spcPts val="4975"/>
              </a:lnSpc>
            </a:pPr>
            <a:r>
              <a:rPr lang="en-US" sz="3554">
                <a:solidFill>
                  <a:srgbClr val="000000"/>
                </a:solidFill>
                <a:latin typeface="Cabin"/>
                <a:ea typeface="Cabin"/>
                <a:cs typeface="Cabin"/>
                <a:sym typeface="Cabin"/>
              </a:rPr>
              <a:t>3. Quyết định sai lầm = Thiệt hại Lâu dài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1948078" y="-4440239"/>
            <a:ext cx="7314453" cy="5864861"/>
          </a:xfrm>
          <a:custGeom>
            <a:avLst/>
            <a:gdLst/>
            <a:ahLst/>
            <a:cxnLst/>
            <a:rect r="r" b="b" t="t" l="l"/>
            <a:pathLst>
              <a:path h="5864861" w="7314453">
                <a:moveTo>
                  <a:pt x="0" y="0"/>
                </a:moveTo>
                <a:lnTo>
                  <a:pt x="7314453" y="0"/>
                </a:lnTo>
                <a:lnTo>
                  <a:pt x="7314453" y="5864862"/>
                </a:lnTo>
                <a:lnTo>
                  <a:pt x="0" y="5864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4810866" y="7551877"/>
            <a:ext cx="10681218" cy="8564395"/>
          </a:xfrm>
          <a:custGeom>
            <a:avLst/>
            <a:gdLst/>
            <a:ahLst/>
            <a:cxnLst/>
            <a:rect r="r" b="b" t="t" l="l"/>
            <a:pathLst>
              <a:path h="8564395" w="10681218">
                <a:moveTo>
                  <a:pt x="0" y="0"/>
                </a:moveTo>
                <a:lnTo>
                  <a:pt x="10681219" y="0"/>
                </a:lnTo>
                <a:lnTo>
                  <a:pt x="10681219"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2396" y="8255370"/>
            <a:ext cx="2253877" cy="2031630"/>
          </a:xfrm>
          <a:custGeom>
            <a:avLst/>
            <a:gdLst/>
            <a:ahLst/>
            <a:cxnLst/>
            <a:rect r="r" b="b" t="t" l="l"/>
            <a:pathLst>
              <a:path h="2031630" w="2253877">
                <a:moveTo>
                  <a:pt x="0" y="0"/>
                </a:moveTo>
                <a:lnTo>
                  <a:pt x="2253877" y="0"/>
                </a:lnTo>
                <a:lnTo>
                  <a:pt x="2253877" y="2031630"/>
                </a:lnTo>
                <a:lnTo>
                  <a:pt x="0" y="2031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839769" y="1424623"/>
            <a:ext cx="10048969" cy="5286295"/>
          </a:xfrm>
          <a:custGeom>
            <a:avLst/>
            <a:gdLst/>
            <a:ahLst/>
            <a:cxnLst/>
            <a:rect r="r" b="b" t="t" l="l"/>
            <a:pathLst>
              <a:path h="5286295" w="10048969">
                <a:moveTo>
                  <a:pt x="0" y="0"/>
                </a:moveTo>
                <a:lnTo>
                  <a:pt x="10048969" y="0"/>
                </a:lnTo>
                <a:lnTo>
                  <a:pt x="10048969" y="5286295"/>
                </a:lnTo>
                <a:lnTo>
                  <a:pt x="0" y="5286295"/>
                </a:lnTo>
                <a:lnTo>
                  <a:pt x="0" y="0"/>
                </a:lnTo>
                <a:close/>
              </a:path>
            </a:pathLst>
          </a:custGeom>
          <a:blipFill>
            <a:blip r:embed="rId6"/>
            <a:stretch>
              <a:fillRect l="0" t="-14175" r="0" b="-7247"/>
            </a:stretch>
          </a:blipFill>
        </p:spPr>
      </p:sp>
      <p:grpSp>
        <p:nvGrpSpPr>
          <p:cNvPr name="Group 6" id="6"/>
          <p:cNvGrpSpPr>
            <a:grpSpLocks noChangeAspect="true"/>
          </p:cNvGrpSpPr>
          <p:nvPr/>
        </p:nvGrpSpPr>
        <p:grpSpPr>
          <a:xfrm rot="0">
            <a:off x="0" y="940025"/>
            <a:ext cx="2290229" cy="2290229"/>
            <a:chOff x="0" y="0"/>
            <a:chExt cx="14840029" cy="14840029"/>
          </a:xfrm>
        </p:grpSpPr>
        <p:sp>
          <p:nvSpPr>
            <p:cNvPr name="Freeform 7" id="7"/>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8" id="8"/>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9" id="9"/>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7"/>
              <a:stretch>
                <a:fillRect l="-12718" t="0" r="-12718" b="0"/>
              </a:stretch>
            </a:blipFill>
          </p:spPr>
        </p:sp>
      </p:grpSp>
      <p:grpSp>
        <p:nvGrpSpPr>
          <p:cNvPr name="Group 10" id="10"/>
          <p:cNvGrpSpPr>
            <a:grpSpLocks noChangeAspect="true"/>
          </p:cNvGrpSpPr>
          <p:nvPr/>
        </p:nvGrpSpPr>
        <p:grpSpPr>
          <a:xfrm rot="0">
            <a:off x="14969071" y="4238989"/>
            <a:ext cx="2290229" cy="2290229"/>
            <a:chOff x="0" y="0"/>
            <a:chExt cx="14840029" cy="14840029"/>
          </a:xfrm>
        </p:grpSpPr>
        <p:sp>
          <p:nvSpPr>
            <p:cNvPr name="Freeform 11" id="11"/>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12" id="12"/>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3" id="13"/>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8"/>
              <a:stretch>
                <a:fillRect l="-31170" t="0" r="-31170" b="0"/>
              </a:stretch>
            </a:blipFill>
          </p:spPr>
        </p:sp>
      </p:grpSp>
      <p:grpSp>
        <p:nvGrpSpPr>
          <p:cNvPr name="Group 14" id="14"/>
          <p:cNvGrpSpPr>
            <a:grpSpLocks noChangeAspect="true"/>
          </p:cNvGrpSpPr>
          <p:nvPr/>
        </p:nvGrpSpPr>
        <p:grpSpPr>
          <a:xfrm rot="0">
            <a:off x="14288920" y="1028700"/>
            <a:ext cx="2290229" cy="2290229"/>
            <a:chOff x="0" y="0"/>
            <a:chExt cx="14840029" cy="14840029"/>
          </a:xfrm>
        </p:grpSpPr>
        <p:sp>
          <p:nvSpPr>
            <p:cNvPr name="Freeform 15" id="15"/>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16" id="16"/>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7" id="17"/>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9"/>
              <a:stretch>
                <a:fillRect l="-29643" t="0" r="-29643" b="0"/>
              </a:stretch>
            </a:blipFill>
          </p:spPr>
        </p:sp>
      </p:grpSp>
      <p:grpSp>
        <p:nvGrpSpPr>
          <p:cNvPr name="Group 18" id="18"/>
          <p:cNvGrpSpPr>
            <a:grpSpLocks noChangeAspect="true"/>
          </p:cNvGrpSpPr>
          <p:nvPr/>
        </p:nvGrpSpPr>
        <p:grpSpPr>
          <a:xfrm rot="0">
            <a:off x="914543" y="4238989"/>
            <a:ext cx="2290229" cy="2290229"/>
            <a:chOff x="0" y="0"/>
            <a:chExt cx="14840029" cy="14840029"/>
          </a:xfrm>
        </p:grpSpPr>
        <p:sp>
          <p:nvSpPr>
            <p:cNvPr name="Freeform 19" id="19"/>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20" id="20"/>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21" id="21"/>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10"/>
              <a:stretch>
                <a:fillRect l="-24801" t="0" r="-24801" b="0"/>
              </a:stretch>
            </a:blipFill>
          </p:spPr>
        </p:sp>
      </p:grpSp>
      <p:sp>
        <p:nvSpPr>
          <p:cNvPr name="TextBox 22" id="22"/>
          <p:cNvSpPr txBox="true"/>
          <p:nvPr/>
        </p:nvSpPr>
        <p:spPr>
          <a:xfrm rot="0">
            <a:off x="3969472" y="141605"/>
            <a:ext cx="991926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bin Bold"/>
                <a:ea typeface="Cabin Bold"/>
                <a:cs typeface="Cabin Bold"/>
                <a:sym typeface="Cabin Bold"/>
              </a:rPr>
              <a:t>Giải pháp: Môi trường Digital Twin</a:t>
            </a:r>
          </a:p>
        </p:txBody>
      </p:sp>
      <p:sp>
        <p:nvSpPr>
          <p:cNvPr name="TextBox 23" id="23"/>
          <p:cNvSpPr txBox="true"/>
          <p:nvPr/>
        </p:nvSpPr>
        <p:spPr>
          <a:xfrm rot="0">
            <a:off x="3839769" y="7149068"/>
            <a:ext cx="10048969" cy="835421"/>
          </a:xfrm>
          <a:prstGeom prst="rect">
            <a:avLst/>
          </a:prstGeom>
        </p:spPr>
        <p:txBody>
          <a:bodyPr anchor="t" rtlCol="false" tIns="0" lIns="0" bIns="0" rIns="0">
            <a:spAutoFit/>
          </a:bodyPr>
          <a:lstStyle/>
          <a:p>
            <a:pPr algn="ctr">
              <a:lnSpc>
                <a:spcPts val="3241"/>
              </a:lnSpc>
              <a:spcBef>
                <a:spcPct val="0"/>
              </a:spcBef>
            </a:pPr>
            <a:r>
              <a:rPr lang="en-US" b="true" sz="3057">
                <a:solidFill>
                  <a:srgbClr val="000000"/>
                </a:solidFill>
                <a:latin typeface="Montserrat Semi-Bold"/>
                <a:ea typeface="Montserrat Semi-Bold"/>
                <a:cs typeface="Montserrat Semi-Bold"/>
                <a:sym typeface="Montserrat Semi-Bold"/>
              </a:rPr>
              <a:t>- Định nghĩa: Digital Twin là Bản sao Kỹ thuật số sống động của một hệ sinh thái thực tế</a:t>
            </a:r>
          </a:p>
        </p:txBody>
      </p:sp>
      <p:sp>
        <p:nvSpPr>
          <p:cNvPr name="TextBox 24" id="24"/>
          <p:cNvSpPr txBox="true"/>
          <p:nvPr/>
        </p:nvSpPr>
        <p:spPr>
          <a:xfrm rot="0">
            <a:off x="3675028" y="8293470"/>
            <a:ext cx="10401838" cy="835421"/>
          </a:xfrm>
          <a:prstGeom prst="rect">
            <a:avLst/>
          </a:prstGeom>
        </p:spPr>
        <p:txBody>
          <a:bodyPr anchor="t" rtlCol="false" tIns="0" lIns="0" bIns="0" rIns="0">
            <a:spAutoFit/>
          </a:bodyPr>
          <a:lstStyle/>
          <a:p>
            <a:pPr algn="ctr">
              <a:lnSpc>
                <a:spcPts val="3241"/>
              </a:lnSpc>
              <a:spcBef>
                <a:spcPct val="0"/>
              </a:spcBef>
            </a:pPr>
            <a:r>
              <a:rPr lang="en-US" b="true" sz="3057">
                <a:solidFill>
                  <a:srgbClr val="000000"/>
                </a:solidFill>
                <a:latin typeface="Montserrat Semi-Bold"/>
                <a:ea typeface="Montserrat Semi-Bold"/>
                <a:cs typeface="Montserrat Semi-Bold"/>
                <a:sym typeface="Montserrat Semi-Bold"/>
              </a:rPr>
              <a:t>-bao gồm hai phần: Thế giới Vật lý (ở bên trái) và Thế giới Kỹ thuật số (ở bên phải)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7473551" y="4976102"/>
            <a:ext cx="10681218" cy="8564395"/>
          </a:xfrm>
          <a:custGeom>
            <a:avLst/>
            <a:gdLst/>
            <a:ahLst/>
            <a:cxnLst/>
            <a:rect r="r" b="b" t="t" l="l"/>
            <a:pathLst>
              <a:path h="8564395" w="10681218">
                <a:moveTo>
                  <a:pt x="0" y="0"/>
                </a:moveTo>
                <a:lnTo>
                  <a:pt x="10681219" y="0"/>
                </a:lnTo>
                <a:lnTo>
                  <a:pt x="10681219" y="8564396"/>
                </a:lnTo>
                <a:lnTo>
                  <a:pt x="0" y="8564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4758166" y="6994881"/>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407368" y="225483"/>
            <a:ext cx="1703863" cy="1028700"/>
          </a:xfrm>
          <a:custGeom>
            <a:avLst/>
            <a:gdLst/>
            <a:ahLst/>
            <a:cxnLst/>
            <a:rect r="r" b="b" t="t" l="l"/>
            <a:pathLst>
              <a:path h="1028700" w="1703863">
                <a:moveTo>
                  <a:pt x="0" y="0"/>
                </a:moveTo>
                <a:lnTo>
                  <a:pt x="1703864" y="0"/>
                </a:lnTo>
                <a:lnTo>
                  <a:pt x="1703864"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000">
            <a:off x="5345639" y="1986602"/>
            <a:ext cx="7596721" cy="5979000"/>
          </a:xfrm>
          <a:custGeom>
            <a:avLst/>
            <a:gdLst/>
            <a:ahLst/>
            <a:cxnLst/>
            <a:rect r="r" b="b" t="t" l="l"/>
            <a:pathLst>
              <a:path h="5979000" w="7596721">
                <a:moveTo>
                  <a:pt x="51604" y="0"/>
                </a:moveTo>
                <a:lnTo>
                  <a:pt x="7596722" y="65846"/>
                </a:lnTo>
                <a:lnTo>
                  <a:pt x="7545118" y="5979000"/>
                </a:lnTo>
                <a:lnTo>
                  <a:pt x="0" y="5913155"/>
                </a:lnTo>
                <a:lnTo>
                  <a:pt x="51604" y="0"/>
                </a:lnTo>
                <a:close/>
              </a:path>
            </a:pathLst>
          </a:custGeom>
          <a:blipFill>
            <a:blip r:embed="rId6"/>
            <a:stretch>
              <a:fillRect l="-12257" t="-5291" r="-10969" b="0"/>
            </a:stretch>
          </a:blipFill>
        </p:spPr>
      </p:sp>
      <p:sp>
        <p:nvSpPr>
          <p:cNvPr name="TextBox 6" id="6"/>
          <p:cNvSpPr txBox="true"/>
          <p:nvPr/>
        </p:nvSpPr>
        <p:spPr>
          <a:xfrm rot="0">
            <a:off x="5129775" y="520436"/>
            <a:ext cx="8353663" cy="911754"/>
          </a:xfrm>
          <a:prstGeom prst="rect">
            <a:avLst/>
          </a:prstGeom>
        </p:spPr>
        <p:txBody>
          <a:bodyPr anchor="t" rtlCol="false" tIns="0" lIns="0" bIns="0" rIns="0">
            <a:spAutoFit/>
          </a:bodyPr>
          <a:lstStyle/>
          <a:p>
            <a:pPr algn="ctr">
              <a:lnSpc>
                <a:spcPts val="7495"/>
              </a:lnSpc>
              <a:spcBef>
                <a:spcPct val="0"/>
              </a:spcBef>
            </a:pPr>
            <a:r>
              <a:rPr lang="en-US" sz="5354">
                <a:solidFill>
                  <a:srgbClr val="000000"/>
                </a:solidFill>
                <a:latin typeface="Anton"/>
                <a:ea typeface="Anton"/>
                <a:cs typeface="Anton"/>
                <a:sym typeface="Anton"/>
              </a:rPr>
              <a:t>Vai trò của Dữ liệu (The Bridge)</a:t>
            </a:r>
          </a:p>
        </p:txBody>
      </p:sp>
      <p:sp>
        <p:nvSpPr>
          <p:cNvPr name="AutoShape 7" id="7"/>
          <p:cNvSpPr/>
          <p:nvPr/>
        </p:nvSpPr>
        <p:spPr>
          <a:xfrm flipH="true">
            <a:off x="2734175" y="3295830"/>
            <a:ext cx="2637122" cy="723591"/>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301653" y="3952746"/>
            <a:ext cx="4536004" cy="2490998"/>
          </a:xfrm>
          <a:prstGeom prst="rect">
            <a:avLst/>
          </a:prstGeom>
        </p:spPr>
        <p:txBody>
          <a:bodyPr anchor="t" rtlCol="false" tIns="0" lIns="0" bIns="0" rIns="0">
            <a:spAutoFit/>
          </a:bodyPr>
          <a:lstStyle/>
          <a:p>
            <a:pPr algn="ctr">
              <a:lnSpc>
                <a:spcPts val="4975"/>
              </a:lnSpc>
              <a:spcBef>
                <a:spcPct val="0"/>
              </a:spcBef>
            </a:pPr>
            <a:r>
              <a:rPr lang="en-US" sz="3554">
                <a:solidFill>
                  <a:srgbClr val="000000"/>
                </a:solidFill>
                <a:latin typeface="Cabin"/>
                <a:ea typeface="Cabin"/>
                <a:cs typeface="Cabin"/>
                <a:sym typeface="Cabin"/>
              </a:rPr>
              <a:t>là cầ</a:t>
            </a:r>
            <a:r>
              <a:rPr lang="en-US" sz="3554">
                <a:solidFill>
                  <a:srgbClr val="000000"/>
                </a:solidFill>
                <a:latin typeface="Cabin"/>
                <a:ea typeface="Cabin"/>
                <a:cs typeface="Cabin"/>
                <a:sym typeface="Cabin"/>
              </a:rPr>
              <a:t>u nối giữa hai thế giới này: Dữ liệu Thời gian Thực (Real-time Data).</a:t>
            </a:r>
          </a:p>
        </p:txBody>
      </p:sp>
      <p:sp>
        <p:nvSpPr>
          <p:cNvPr name="AutoShape 9" id="9"/>
          <p:cNvSpPr/>
          <p:nvPr/>
        </p:nvSpPr>
        <p:spPr>
          <a:xfrm>
            <a:off x="12916703" y="3053971"/>
            <a:ext cx="2714091" cy="727239"/>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13091623" y="3962271"/>
            <a:ext cx="5196377" cy="2511468"/>
          </a:xfrm>
          <a:prstGeom prst="rect">
            <a:avLst/>
          </a:prstGeom>
        </p:spPr>
        <p:txBody>
          <a:bodyPr anchor="t" rtlCol="false" tIns="0" lIns="0" bIns="0" rIns="0">
            <a:spAutoFit/>
          </a:bodyPr>
          <a:lstStyle/>
          <a:p>
            <a:pPr algn="ctr">
              <a:lnSpc>
                <a:spcPts val="4000"/>
              </a:lnSpc>
              <a:spcBef>
                <a:spcPct val="0"/>
              </a:spcBef>
            </a:pPr>
            <a:r>
              <a:rPr lang="en-US" sz="2857">
                <a:solidFill>
                  <a:srgbClr val="000000"/>
                </a:solidFill>
                <a:latin typeface="Cabin"/>
                <a:ea typeface="Cabin"/>
                <a:cs typeface="Cabin"/>
                <a:sym typeface="Cabin"/>
              </a:rPr>
              <a:t>Dữ liệu từ cảm biến IoT (đ</a:t>
            </a:r>
            <a:r>
              <a:rPr lang="en-US" sz="2857">
                <a:solidFill>
                  <a:srgbClr val="000000"/>
                </a:solidFill>
                <a:latin typeface="Cabin"/>
                <a:ea typeface="Cabin"/>
                <a:cs typeface="Cabin"/>
                <a:sym typeface="Cabin"/>
              </a:rPr>
              <a:t>o chất lượng không khí, nước), ảnh vệ tinh, và các nguồn dữ liệu khác liên tục được truyền về để cập nhật mô hình ảo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69152">
            <a:off x="-5547164" y="6955709"/>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2797965" y="4976102"/>
            <a:ext cx="10681218" cy="8564395"/>
          </a:xfrm>
          <a:custGeom>
            <a:avLst/>
            <a:gdLst/>
            <a:ahLst/>
            <a:cxnLst/>
            <a:rect r="r" b="b" t="t" l="l"/>
            <a:pathLst>
              <a:path h="8564395" w="10681218">
                <a:moveTo>
                  <a:pt x="0" y="0"/>
                </a:moveTo>
                <a:lnTo>
                  <a:pt x="10681218" y="0"/>
                </a:lnTo>
                <a:lnTo>
                  <a:pt x="10681218" y="8564396"/>
                </a:lnTo>
                <a:lnTo>
                  <a:pt x="0" y="8564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154794" y="2785529"/>
            <a:ext cx="5983780" cy="6049777"/>
          </a:xfrm>
          <a:custGeom>
            <a:avLst/>
            <a:gdLst/>
            <a:ahLst/>
            <a:cxnLst/>
            <a:rect r="r" b="b" t="t" l="l"/>
            <a:pathLst>
              <a:path h="6049777" w="5983780">
                <a:moveTo>
                  <a:pt x="0" y="0"/>
                </a:moveTo>
                <a:lnTo>
                  <a:pt x="5983780" y="0"/>
                </a:lnTo>
                <a:lnTo>
                  <a:pt x="5983780" y="6049778"/>
                </a:lnTo>
                <a:lnTo>
                  <a:pt x="0" y="6049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818833" y="735965"/>
            <a:ext cx="7602573" cy="1783479"/>
          </a:xfrm>
          <a:prstGeom prst="rect">
            <a:avLst/>
          </a:prstGeom>
        </p:spPr>
        <p:txBody>
          <a:bodyPr anchor="t" rtlCol="false" tIns="0" lIns="0" bIns="0" rIns="0">
            <a:spAutoFit/>
          </a:bodyPr>
          <a:lstStyle/>
          <a:p>
            <a:pPr algn="l">
              <a:lnSpc>
                <a:spcPts val="6951"/>
              </a:lnSpc>
              <a:spcBef>
                <a:spcPct val="0"/>
              </a:spcBef>
            </a:pPr>
            <a:r>
              <a:rPr lang="en-US" sz="6558">
                <a:solidFill>
                  <a:srgbClr val="44333F"/>
                </a:solidFill>
                <a:latin typeface="Anton"/>
                <a:ea typeface="Anton"/>
                <a:cs typeface="Anton"/>
                <a:sym typeface="Anton"/>
              </a:rPr>
              <a:t> CHỨC NĂNG CỐT LÕI – TẠI SAO NÓ MẠNH MẼ?</a:t>
            </a:r>
          </a:p>
        </p:txBody>
      </p:sp>
      <p:sp>
        <p:nvSpPr>
          <p:cNvPr name="TextBox 7" id="7"/>
          <p:cNvSpPr txBox="true"/>
          <p:nvPr/>
        </p:nvSpPr>
        <p:spPr>
          <a:xfrm rot="0">
            <a:off x="16170644" y="1179698"/>
            <a:ext cx="1375384" cy="282722"/>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06</a:t>
            </a:r>
          </a:p>
        </p:txBody>
      </p:sp>
      <p:sp>
        <p:nvSpPr>
          <p:cNvPr name="TextBox 8" id="8"/>
          <p:cNvSpPr txBox="true"/>
          <p:nvPr/>
        </p:nvSpPr>
        <p:spPr>
          <a:xfrm rot="0">
            <a:off x="282481" y="3015465"/>
            <a:ext cx="11540491" cy="5103341"/>
          </a:xfrm>
          <a:prstGeom prst="rect">
            <a:avLst/>
          </a:prstGeom>
        </p:spPr>
        <p:txBody>
          <a:bodyPr anchor="t" rtlCol="false" tIns="0" lIns="0" bIns="0" rIns="0">
            <a:spAutoFit/>
          </a:bodyPr>
          <a:lstStyle/>
          <a:p>
            <a:pPr algn="ctr">
              <a:lnSpc>
                <a:spcPts val="4493"/>
              </a:lnSpc>
              <a:spcBef>
                <a:spcPct val="0"/>
              </a:spcBef>
            </a:pPr>
            <a:r>
              <a:rPr lang="en-US" sz="3209">
                <a:solidFill>
                  <a:srgbClr val="44333F"/>
                </a:solidFill>
                <a:latin typeface="Cabin"/>
                <a:ea typeface="Cabin"/>
                <a:cs typeface="Cabin"/>
                <a:sym typeface="Cabin"/>
              </a:rPr>
              <a:t>Nhờ có sự kết nối này, Digital Twin không chỉ là một mô hình tĩnh (static m</a:t>
            </a:r>
            <a:r>
              <a:rPr lang="en-US" sz="3209">
                <a:solidFill>
                  <a:srgbClr val="44333F"/>
                </a:solidFill>
                <a:latin typeface="Cabin"/>
                <a:ea typeface="Cabin"/>
                <a:cs typeface="Cabin"/>
                <a:sym typeface="Cabin"/>
              </a:rPr>
              <a:t>odel). Nó là một Hệ thống Mô phỏng Động (Dynamic Simulation System).</a:t>
            </a:r>
          </a:p>
          <a:p>
            <a:pPr algn="ctr" marL="693032" indent="-346516" lvl="1">
              <a:lnSpc>
                <a:spcPts val="4493"/>
              </a:lnSpc>
              <a:spcBef>
                <a:spcPct val="0"/>
              </a:spcBef>
              <a:buFont typeface="Arial"/>
              <a:buChar char="•"/>
            </a:pPr>
            <a:r>
              <a:rPr lang="en-US" sz="3209">
                <a:solidFill>
                  <a:srgbClr val="44333F"/>
                </a:solidFill>
                <a:latin typeface="Cabin"/>
                <a:ea typeface="Cabin"/>
                <a:cs typeface="Cabin"/>
                <a:sym typeface="Cabin"/>
              </a:rPr>
              <a:t> Nó cho phép chúng ta thử nghiệm các 'thử nghiệm' (ví dụ: xây một cây cầu, ban hành một luật mới) trong môi trường ảo mà không gây ra bất kỳ rủi ro nào cho thế giới thực.</a:t>
            </a:r>
          </a:p>
          <a:p>
            <a:pPr algn="ctr" marL="693032" indent="-346516" lvl="1">
              <a:lnSpc>
                <a:spcPts val="4493"/>
              </a:lnSpc>
              <a:spcBef>
                <a:spcPct val="0"/>
              </a:spcBef>
              <a:buFont typeface="Arial"/>
              <a:buChar char="•"/>
            </a:pPr>
            <a:r>
              <a:rPr lang="en-US" sz="3209">
                <a:solidFill>
                  <a:srgbClr val="44333F"/>
                </a:solidFill>
                <a:latin typeface="Cabin"/>
                <a:ea typeface="Cabin"/>
                <a:cs typeface="Cabin"/>
                <a:sym typeface="Cabin"/>
              </a:rPr>
              <a:t>Chúng ta có thể chạy thử hàng trăm dự án </a:t>
            </a:r>
            <a:r>
              <a:rPr lang="en-US" sz="3209">
                <a:solidFill>
                  <a:srgbClr val="44333F"/>
                </a:solidFill>
                <a:latin typeface="Cabin"/>
                <a:ea typeface="Cabin"/>
                <a:cs typeface="Cabin"/>
                <a:sym typeface="Cabin"/>
              </a:rPr>
              <a:t>trước khi đưa ra quyết định cuối cùng."</a:t>
            </a:r>
          </a:p>
          <a:p>
            <a:pPr algn="ctr">
              <a:lnSpc>
                <a:spcPts val="449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5855527" y="-5924149"/>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3931637" y="6632134"/>
            <a:ext cx="10681218" cy="8564395"/>
          </a:xfrm>
          <a:custGeom>
            <a:avLst/>
            <a:gdLst/>
            <a:ahLst/>
            <a:cxnLst/>
            <a:rect r="r" b="b" t="t" l="l"/>
            <a:pathLst>
              <a:path h="8564395" w="10681218">
                <a:moveTo>
                  <a:pt x="0" y="0"/>
                </a:moveTo>
                <a:lnTo>
                  <a:pt x="10681218" y="0"/>
                </a:lnTo>
                <a:lnTo>
                  <a:pt x="10681218" y="8564395"/>
                </a:lnTo>
                <a:lnTo>
                  <a:pt x="0" y="8564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778992" y="2317409"/>
            <a:ext cx="12730017" cy="2560411"/>
            <a:chOff x="0" y="0"/>
            <a:chExt cx="1972213" cy="396675"/>
          </a:xfrm>
        </p:grpSpPr>
        <p:sp>
          <p:nvSpPr>
            <p:cNvPr name="Freeform 6" id="6"/>
            <p:cNvSpPr/>
            <p:nvPr/>
          </p:nvSpPr>
          <p:spPr>
            <a:xfrm flipH="false" flipV="false" rot="0">
              <a:off x="0" y="0"/>
              <a:ext cx="1972213" cy="396675"/>
            </a:xfrm>
            <a:custGeom>
              <a:avLst/>
              <a:gdLst/>
              <a:ahLst/>
              <a:cxnLst/>
              <a:rect r="r" b="b" t="t" l="l"/>
              <a:pathLst>
                <a:path h="396675" w="1972213">
                  <a:moveTo>
                    <a:pt x="13988" y="0"/>
                  </a:moveTo>
                  <a:lnTo>
                    <a:pt x="1958225" y="0"/>
                  </a:lnTo>
                  <a:cubicBezTo>
                    <a:pt x="1965950" y="0"/>
                    <a:pt x="1972213" y="6263"/>
                    <a:pt x="1972213" y="13988"/>
                  </a:cubicBezTo>
                  <a:lnTo>
                    <a:pt x="1972213" y="382687"/>
                  </a:lnTo>
                  <a:cubicBezTo>
                    <a:pt x="1972213" y="390412"/>
                    <a:pt x="1965950" y="396675"/>
                    <a:pt x="1958225" y="396675"/>
                  </a:cubicBezTo>
                  <a:lnTo>
                    <a:pt x="13988" y="396675"/>
                  </a:lnTo>
                  <a:cubicBezTo>
                    <a:pt x="6263" y="396675"/>
                    <a:pt x="0" y="390412"/>
                    <a:pt x="0" y="382687"/>
                  </a:cubicBezTo>
                  <a:lnTo>
                    <a:pt x="0" y="13988"/>
                  </a:lnTo>
                  <a:cubicBezTo>
                    <a:pt x="0" y="6263"/>
                    <a:pt x="6263" y="0"/>
                    <a:pt x="13988" y="0"/>
                  </a:cubicBezTo>
                  <a:close/>
                </a:path>
              </a:pathLst>
            </a:custGeom>
            <a:blipFill>
              <a:blip r:embed="rId6"/>
              <a:stretch>
                <a:fillRect l="0" t="-174355" r="0" b="-174355"/>
              </a:stretch>
            </a:blipFill>
            <a:ln w="38100" cap="rnd">
              <a:solidFill>
                <a:srgbClr val="4CBF57"/>
              </a:solidFill>
              <a:prstDash val="solid"/>
              <a:round/>
            </a:ln>
          </p:spPr>
        </p:sp>
      </p:grpSp>
      <p:sp>
        <p:nvSpPr>
          <p:cNvPr name="Freeform 7" id="7"/>
          <p:cNvSpPr/>
          <p:nvPr/>
        </p:nvSpPr>
        <p:spPr>
          <a:xfrm flipH="false" flipV="false" rot="0">
            <a:off x="-1709411" y="7074200"/>
            <a:ext cx="4222276" cy="4114800"/>
          </a:xfrm>
          <a:custGeom>
            <a:avLst/>
            <a:gdLst/>
            <a:ahLst/>
            <a:cxnLst/>
            <a:rect r="r" b="b" t="t" l="l"/>
            <a:pathLst>
              <a:path h="4114800" w="4222276">
                <a:moveTo>
                  <a:pt x="0" y="0"/>
                </a:moveTo>
                <a:lnTo>
                  <a:pt x="4222276" y="0"/>
                </a:lnTo>
                <a:lnTo>
                  <a:pt x="422227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052651" y="804393"/>
            <a:ext cx="11090635" cy="1109532"/>
          </a:xfrm>
          <a:prstGeom prst="rect">
            <a:avLst/>
          </a:prstGeom>
        </p:spPr>
        <p:txBody>
          <a:bodyPr anchor="t" rtlCol="false" tIns="0" lIns="0" bIns="0" rIns="0">
            <a:spAutoFit/>
          </a:bodyPr>
          <a:lstStyle/>
          <a:p>
            <a:pPr algn="ctr">
              <a:lnSpc>
                <a:spcPts val="8517"/>
              </a:lnSpc>
              <a:spcBef>
                <a:spcPct val="0"/>
              </a:spcBef>
            </a:pPr>
            <a:r>
              <a:rPr lang="en-US" sz="8035">
                <a:solidFill>
                  <a:srgbClr val="44333F"/>
                </a:solidFill>
                <a:latin typeface="Anton"/>
                <a:ea typeface="Anton"/>
                <a:cs typeface="Anton"/>
                <a:sym typeface="Anton"/>
              </a:rPr>
              <a:t>Ý NGHĨA QUAN TRỌNG</a:t>
            </a:r>
          </a:p>
        </p:txBody>
      </p:sp>
      <p:sp>
        <p:nvSpPr>
          <p:cNvPr name="TextBox 9" id="9"/>
          <p:cNvSpPr txBox="true"/>
          <p:nvPr/>
        </p:nvSpPr>
        <p:spPr>
          <a:xfrm rot="0">
            <a:off x="16170644" y="1179698"/>
            <a:ext cx="1375384" cy="282722"/>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07</a:t>
            </a:r>
          </a:p>
        </p:txBody>
      </p:sp>
      <p:sp>
        <p:nvSpPr>
          <p:cNvPr name="TextBox 10" id="10"/>
          <p:cNvSpPr txBox="true"/>
          <p:nvPr/>
        </p:nvSpPr>
        <p:spPr>
          <a:xfrm rot="0">
            <a:off x="2162230" y="6561134"/>
            <a:ext cx="12215517" cy="2397633"/>
          </a:xfrm>
          <a:prstGeom prst="rect">
            <a:avLst/>
          </a:prstGeom>
        </p:spPr>
        <p:txBody>
          <a:bodyPr anchor="t" rtlCol="false" tIns="0" lIns="0" bIns="0" rIns="0">
            <a:spAutoFit/>
          </a:bodyPr>
          <a:lstStyle/>
          <a:p>
            <a:pPr algn="ctr">
              <a:lnSpc>
                <a:spcPts val="3816"/>
              </a:lnSpc>
            </a:pPr>
            <a:r>
              <a:rPr lang="en-US" sz="3600" b="true">
                <a:solidFill>
                  <a:srgbClr val="44333F"/>
                </a:solidFill>
                <a:latin typeface="Montserrat Semi-Bold"/>
                <a:ea typeface="Montserrat Semi-Bold"/>
                <a:cs typeface="Montserrat Semi-Bold"/>
                <a:sym typeface="Montserrat Semi-Bold"/>
              </a:rPr>
              <a:t>✔Đưa ra quyết định bền vững hơn</a:t>
            </a:r>
          </a:p>
          <a:p>
            <a:pPr algn="ctr">
              <a:lnSpc>
                <a:spcPts val="3816"/>
              </a:lnSpc>
            </a:pPr>
            <a:r>
              <a:rPr lang="en-US" sz="3600" b="true">
                <a:solidFill>
                  <a:srgbClr val="44333F"/>
                </a:solidFill>
                <a:latin typeface="Montserrat Semi-Bold"/>
                <a:ea typeface="Montserrat Semi-Bold"/>
                <a:cs typeface="Montserrat Semi-Bold"/>
                <a:sym typeface="Montserrat Semi-Bold"/>
              </a:rPr>
              <a:t> ✔ Cải thiện trách nhiệm môi trường</a:t>
            </a:r>
          </a:p>
          <a:p>
            <a:pPr algn="ctr">
              <a:lnSpc>
                <a:spcPts val="3816"/>
              </a:lnSpc>
            </a:pPr>
            <a:r>
              <a:rPr lang="en-US" sz="3600" b="true">
                <a:solidFill>
                  <a:srgbClr val="44333F"/>
                </a:solidFill>
                <a:latin typeface="Montserrat Semi-Bold"/>
                <a:ea typeface="Montserrat Semi-Bold"/>
                <a:cs typeface="Montserrat Semi-Bold"/>
                <a:sym typeface="Montserrat Semi-Bold"/>
              </a:rPr>
              <a:t> ✔ Kết nối con người với </a:t>
            </a:r>
            <a:r>
              <a:rPr lang="en-US" sz="3600" b="true">
                <a:solidFill>
                  <a:srgbClr val="44333F"/>
                </a:solidFill>
                <a:latin typeface="Montserrat Semi-Bold"/>
                <a:ea typeface="Montserrat Semi-Bold"/>
                <a:cs typeface="Montserrat Semi-Bold"/>
                <a:sym typeface="Montserrat Semi-Bold"/>
              </a:rPr>
              <a:t>thiên nhiên thông qua trải nghiệm mô phỏng</a:t>
            </a:r>
          </a:p>
          <a:p>
            <a:pPr algn="ctr">
              <a:lnSpc>
                <a:spcPts val="3816"/>
              </a:lnSpc>
              <a:spcBef>
                <a:spcPct val="0"/>
              </a:spcBef>
            </a:pPr>
            <a:r>
              <a:rPr lang="en-US" b="true" sz="3600">
                <a:solidFill>
                  <a:srgbClr val="44333F"/>
                </a:solidFill>
                <a:latin typeface="Montserrat Semi-Bold"/>
                <a:ea typeface="Montserrat Semi-Bold"/>
                <a:cs typeface="Montserrat Semi-Bold"/>
                <a:sym typeface="Montserrat Semi-Bold"/>
              </a:rPr>
              <a:t> ✔ Hỗ trợ quá trình chuyển đổi xanh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19163" y="1894437"/>
            <a:ext cx="10681218" cy="8564395"/>
          </a:xfrm>
          <a:custGeom>
            <a:avLst/>
            <a:gdLst/>
            <a:ahLst/>
            <a:cxnLst/>
            <a:rect r="r" b="b" t="t" l="l"/>
            <a:pathLst>
              <a:path h="8564395" w="10681218">
                <a:moveTo>
                  <a:pt x="0" y="0"/>
                </a:moveTo>
                <a:lnTo>
                  <a:pt x="10681219" y="0"/>
                </a:lnTo>
                <a:lnTo>
                  <a:pt x="10681219" y="8564395"/>
                </a:lnTo>
                <a:lnTo>
                  <a:pt x="0" y="8564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3274630" y="1095709"/>
            <a:ext cx="10681218" cy="8564395"/>
          </a:xfrm>
          <a:custGeom>
            <a:avLst/>
            <a:gdLst/>
            <a:ahLst/>
            <a:cxnLst/>
            <a:rect r="r" b="b" t="t" l="l"/>
            <a:pathLst>
              <a:path h="8564395" w="10681218">
                <a:moveTo>
                  <a:pt x="0" y="0"/>
                </a:moveTo>
                <a:lnTo>
                  <a:pt x="10681219" y="0"/>
                </a:lnTo>
                <a:lnTo>
                  <a:pt x="10681219" y="8564396"/>
                </a:lnTo>
                <a:lnTo>
                  <a:pt x="0" y="8564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881853" y="3561548"/>
            <a:ext cx="4377447" cy="4114800"/>
          </a:xfrm>
          <a:custGeom>
            <a:avLst/>
            <a:gdLst/>
            <a:ahLst/>
            <a:cxnLst/>
            <a:rect r="r" b="b" t="t" l="l"/>
            <a:pathLst>
              <a:path h="4114800" w="4377447">
                <a:moveTo>
                  <a:pt x="0" y="0"/>
                </a:moveTo>
                <a:lnTo>
                  <a:pt x="4377447" y="0"/>
                </a:lnTo>
                <a:lnTo>
                  <a:pt x="43774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94738" y="3666323"/>
            <a:ext cx="5052092" cy="1097805"/>
          </a:xfrm>
          <a:prstGeom prst="rect">
            <a:avLst/>
          </a:prstGeom>
        </p:spPr>
        <p:txBody>
          <a:bodyPr anchor="t" rtlCol="false" tIns="0" lIns="0" bIns="0" rIns="0">
            <a:spAutoFit/>
          </a:bodyPr>
          <a:lstStyle/>
          <a:p>
            <a:pPr algn="l">
              <a:lnSpc>
                <a:spcPts val="8435"/>
              </a:lnSpc>
              <a:spcBef>
                <a:spcPct val="0"/>
              </a:spcBef>
            </a:pPr>
            <a:r>
              <a:rPr lang="en-US" sz="7958">
                <a:solidFill>
                  <a:srgbClr val="44333F"/>
                </a:solidFill>
                <a:latin typeface="Anton"/>
                <a:ea typeface="Anton"/>
                <a:cs typeface="Anton"/>
                <a:sym typeface="Anton"/>
              </a:rPr>
              <a:t>LỢI ÍCH </a:t>
            </a:r>
          </a:p>
        </p:txBody>
      </p:sp>
      <p:sp>
        <p:nvSpPr>
          <p:cNvPr name="TextBox 7" id="7"/>
          <p:cNvSpPr txBox="true"/>
          <p:nvPr/>
        </p:nvSpPr>
        <p:spPr>
          <a:xfrm rot="0">
            <a:off x="16170644" y="1179698"/>
            <a:ext cx="1375384" cy="282722"/>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08</a:t>
            </a:r>
          </a:p>
        </p:txBody>
      </p:sp>
      <p:sp>
        <p:nvSpPr>
          <p:cNvPr name="TextBox 8" id="8"/>
          <p:cNvSpPr txBox="true"/>
          <p:nvPr/>
        </p:nvSpPr>
        <p:spPr>
          <a:xfrm rot="0">
            <a:off x="4949652" y="387339"/>
            <a:ext cx="7544605" cy="9782556"/>
          </a:xfrm>
          <a:prstGeom prst="rect">
            <a:avLst/>
          </a:prstGeom>
        </p:spPr>
        <p:txBody>
          <a:bodyPr anchor="t" rtlCol="false" tIns="0" lIns="0" bIns="0" rIns="0">
            <a:spAutoFit/>
          </a:bodyPr>
          <a:lstStyle/>
          <a:p>
            <a:pPr algn="ctr" marL="582930" indent="-291465" lvl="1">
              <a:lnSpc>
                <a:spcPts val="2862"/>
              </a:lnSpc>
              <a:buFont typeface="Arial"/>
              <a:buChar char="•"/>
            </a:pPr>
            <a:r>
              <a:rPr lang="en-US" b="true" sz="2700">
                <a:solidFill>
                  <a:srgbClr val="44333F"/>
                </a:solidFill>
                <a:latin typeface="Montserrat Semi-Bold"/>
                <a:ea typeface="Montserrat Semi-Bold"/>
                <a:cs typeface="Montserrat Semi-Bold"/>
                <a:sym typeface="Montserrat Semi-Bold"/>
              </a:rPr>
              <a:t>Thay đổi hành vi người dùng hiệu quả theo thời gian</a:t>
            </a:r>
          </a:p>
          <a:p>
            <a:pPr algn="ctr" marL="582930" indent="-291465" lvl="1">
              <a:lnSpc>
                <a:spcPts val="2862"/>
              </a:lnSpc>
              <a:buFont typeface="Arial"/>
              <a:buChar char="•"/>
            </a:pPr>
            <a:r>
              <a:rPr lang="en-US" b="true" sz="2700">
                <a:solidFill>
                  <a:srgbClr val="44333F"/>
                </a:solidFill>
                <a:latin typeface="Montserrat Semi-Bold"/>
                <a:ea typeface="Montserrat Semi-Bold"/>
                <a:cs typeface="Montserrat Semi-Bold"/>
                <a:sym typeface="Montserrat Semi-Bold"/>
              </a:rPr>
              <a:t> AI giúp cá nhân hóa thông điệp và áp dụng yếu tố “gamification”, nên người dùng được khuyến khích tham gia và duy trì thói quen bền vững trong thời gian dài.</a:t>
            </a:r>
          </a:p>
          <a:p>
            <a:pPr algn="ctr" marL="582930" indent="-291465" lvl="1">
              <a:lnSpc>
                <a:spcPts val="2862"/>
              </a:lnSpc>
              <a:buFont typeface="Arial"/>
              <a:buChar char="•"/>
            </a:pPr>
            <a:r>
              <a:rPr lang="en-US" b="true" sz="2700">
                <a:solidFill>
                  <a:srgbClr val="44333F"/>
                </a:solidFill>
                <a:latin typeface="Montserrat Semi-Bold"/>
                <a:ea typeface="Montserrat Semi-Bold"/>
                <a:cs typeface="Montserrat Semi-Bold"/>
                <a:sym typeface="Montserrat Semi-Bold"/>
              </a:rPr>
              <a:t>Thu thập và phân tích dữ liệu chính xác</a:t>
            </a:r>
          </a:p>
          <a:p>
            <a:pPr algn="ctr" marL="582930" indent="-291465" lvl="1">
              <a:lnSpc>
                <a:spcPts val="2862"/>
              </a:lnSpc>
              <a:buFont typeface="Arial"/>
              <a:buChar char="•"/>
            </a:pPr>
            <a:r>
              <a:rPr lang="en-US" b="true" sz="2700">
                <a:solidFill>
                  <a:srgbClr val="44333F"/>
                </a:solidFill>
                <a:latin typeface="Montserrat Semi-Bold"/>
                <a:ea typeface="Montserrat Semi-Bold"/>
                <a:cs typeface="Montserrat Semi-Bold"/>
                <a:sym typeface="Montserrat Semi-Bold"/>
              </a:rPr>
              <a:t> Hệ thống có thể theo dõi mức độ hiệu quả của các chiến dịch xanh, </a:t>
            </a:r>
            <a:r>
              <a:rPr lang="en-US" b="true" sz="2700">
                <a:solidFill>
                  <a:srgbClr val="44333F"/>
                </a:solidFill>
                <a:latin typeface="Montserrat Semi-Bold"/>
                <a:ea typeface="Montserrat Semi-Bold"/>
                <a:cs typeface="Montserrat Semi-Bold"/>
                <a:sym typeface="Montserrat Semi-Bold"/>
              </a:rPr>
              <a:t>từ đó giúp doanh nghiệp hoặc tổ chức đánh giá xem chiến lược có đạt mục tiêu hay không.</a:t>
            </a:r>
          </a:p>
          <a:p>
            <a:pPr algn="ctr" marL="582930" indent="-291465" lvl="1">
              <a:lnSpc>
                <a:spcPts val="2862"/>
              </a:lnSpc>
              <a:buFont typeface="Arial"/>
              <a:buChar char="•"/>
            </a:pPr>
            <a:r>
              <a:rPr lang="en-US" b="true" sz="2700">
                <a:solidFill>
                  <a:srgbClr val="44333F"/>
                </a:solidFill>
                <a:latin typeface="Montserrat Semi-Bold"/>
                <a:ea typeface="Montserrat Semi-Bold"/>
                <a:cs typeface="Montserrat Semi-Bold"/>
                <a:sym typeface="Montserrat Semi-Bold"/>
              </a:rPr>
              <a:t>Tăng khả năng lan tỏa và tạo cộng đồng xanh</a:t>
            </a:r>
          </a:p>
          <a:p>
            <a:pPr algn="ctr" marL="582930" indent="-291465" lvl="1">
              <a:lnSpc>
                <a:spcPts val="2862"/>
              </a:lnSpc>
              <a:buFont typeface="Arial"/>
              <a:buChar char="•"/>
            </a:pPr>
            <a:r>
              <a:rPr lang="en-US" b="true" sz="2700">
                <a:solidFill>
                  <a:srgbClr val="44333F"/>
                </a:solidFill>
                <a:latin typeface="Montserrat Semi-Bold"/>
                <a:ea typeface="Montserrat Semi-Bold"/>
                <a:cs typeface="Montserrat Semi-Bold"/>
                <a:sym typeface="Montserrat Semi-Bold"/>
              </a:rPr>
              <a:t> Khi người dùng tham gia nhiều hơn, chiến dịch được chia sẻ rộng rãi hơn, tạo hiệu ứng cộng đồng và thúc đẩy hành động bền vững ở quy mô lớn.</a:t>
            </a:r>
          </a:p>
          <a:p>
            <a:pPr algn="ctr" marL="582930" indent="-291465" lvl="1">
              <a:lnSpc>
                <a:spcPts val="2862"/>
              </a:lnSpc>
              <a:buFont typeface="Arial"/>
              <a:buChar char="•"/>
            </a:pPr>
            <a:r>
              <a:rPr lang="en-US" b="true" sz="2700">
                <a:solidFill>
                  <a:srgbClr val="44333F"/>
                </a:solidFill>
                <a:latin typeface="Montserrat Semi-Bold"/>
                <a:ea typeface="Montserrat Semi-Bold"/>
                <a:cs typeface="Montserrat Semi-Bold"/>
                <a:sym typeface="Montserrat Semi-Bold"/>
              </a:rPr>
              <a:t>Tối ưu hóa nguồn lực và chi phí truyền thông</a:t>
            </a:r>
          </a:p>
          <a:p>
            <a:pPr algn="ctr" marL="582930" indent="-291465" lvl="1">
              <a:lnSpc>
                <a:spcPts val="2862"/>
              </a:lnSpc>
              <a:spcBef>
                <a:spcPct val="0"/>
              </a:spcBef>
              <a:buFont typeface="Arial"/>
              <a:buChar char="•"/>
            </a:pPr>
            <a:r>
              <a:rPr lang="en-US" b="true" sz="2700">
                <a:solidFill>
                  <a:srgbClr val="44333F"/>
                </a:solidFill>
                <a:latin typeface="Montserrat Semi-Bold"/>
                <a:ea typeface="Montserrat Semi-Bold"/>
                <a:cs typeface="Montserrat Semi-Bold"/>
                <a:sym typeface="Montserrat Semi-Bold"/>
              </a:rPr>
              <a:t> AI có thể tự động hóa nhiều công việc như phân tích dữ liệu, gợi ý nội dung, nhắm nhóm đối tượng phù hợp… giúp tiết kiệm ngân sách và nhân lực.</a:t>
            </a:r>
          </a:p>
          <a:p>
            <a:pPr algn="ctr">
              <a:lnSpc>
                <a:spcPts val="286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8CC"/>
        </a:solidFill>
      </p:bgPr>
    </p:bg>
    <p:spTree>
      <p:nvGrpSpPr>
        <p:cNvPr id="1" name=""/>
        <p:cNvGrpSpPr/>
        <p:nvPr/>
      </p:nvGrpSpPr>
      <p:grpSpPr>
        <a:xfrm>
          <a:off x="0" y="0"/>
          <a:ext cx="0" cy="0"/>
          <a:chOff x="0" y="0"/>
          <a:chExt cx="0" cy="0"/>
        </a:xfrm>
      </p:grpSpPr>
      <p:sp>
        <p:nvSpPr>
          <p:cNvPr name="Freeform 2" id="2"/>
          <p:cNvSpPr/>
          <p:nvPr/>
        </p:nvSpPr>
        <p:spPr>
          <a:xfrm flipH="false" flipV="false" rot="0">
            <a:off x="1594738" y="1028700"/>
            <a:ext cx="567492" cy="556142"/>
          </a:xfrm>
          <a:custGeom>
            <a:avLst/>
            <a:gdLst/>
            <a:ahLst/>
            <a:cxnLst/>
            <a:rect r="r" b="b" t="t" l="l"/>
            <a:pathLst>
              <a:path h="556142" w="567492">
                <a:moveTo>
                  <a:pt x="0" y="0"/>
                </a:moveTo>
                <a:lnTo>
                  <a:pt x="567492" y="0"/>
                </a:lnTo>
                <a:lnTo>
                  <a:pt x="567492" y="556142"/>
                </a:lnTo>
                <a:lnTo>
                  <a:pt x="0" y="556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2797965" y="4976102"/>
            <a:ext cx="10681218" cy="8564395"/>
          </a:xfrm>
          <a:custGeom>
            <a:avLst/>
            <a:gdLst/>
            <a:ahLst/>
            <a:cxnLst/>
            <a:rect r="r" b="b" t="t" l="l"/>
            <a:pathLst>
              <a:path h="8564395" w="10681218">
                <a:moveTo>
                  <a:pt x="0" y="0"/>
                </a:moveTo>
                <a:lnTo>
                  <a:pt x="10681218" y="0"/>
                </a:lnTo>
                <a:lnTo>
                  <a:pt x="10681218" y="8564396"/>
                </a:lnTo>
                <a:lnTo>
                  <a:pt x="0" y="8564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11939" y="2605488"/>
            <a:ext cx="6990531" cy="1097805"/>
          </a:xfrm>
          <a:prstGeom prst="rect">
            <a:avLst/>
          </a:prstGeom>
        </p:spPr>
        <p:txBody>
          <a:bodyPr anchor="t" rtlCol="false" tIns="0" lIns="0" bIns="0" rIns="0">
            <a:spAutoFit/>
          </a:bodyPr>
          <a:lstStyle/>
          <a:p>
            <a:pPr algn="l">
              <a:lnSpc>
                <a:spcPts val="8435"/>
              </a:lnSpc>
              <a:spcBef>
                <a:spcPct val="0"/>
              </a:spcBef>
            </a:pPr>
            <a:r>
              <a:rPr lang="en-US" sz="7958">
                <a:solidFill>
                  <a:srgbClr val="44333F"/>
                </a:solidFill>
                <a:latin typeface="Anton"/>
                <a:ea typeface="Anton"/>
                <a:cs typeface="Anton"/>
                <a:sym typeface="Anton"/>
              </a:rPr>
              <a:t>RỦI RO </a:t>
            </a:r>
          </a:p>
        </p:txBody>
      </p:sp>
      <p:sp>
        <p:nvSpPr>
          <p:cNvPr name="TextBox 5" id="5"/>
          <p:cNvSpPr txBox="true"/>
          <p:nvPr/>
        </p:nvSpPr>
        <p:spPr>
          <a:xfrm rot="0">
            <a:off x="16170644" y="1179698"/>
            <a:ext cx="1375384" cy="282722"/>
          </a:xfrm>
          <a:prstGeom prst="rect">
            <a:avLst/>
          </a:prstGeom>
        </p:spPr>
        <p:txBody>
          <a:bodyPr anchor="t" rtlCol="false" tIns="0" lIns="0" bIns="0" rIns="0">
            <a:spAutoFit/>
          </a:bodyPr>
          <a:lstStyle/>
          <a:p>
            <a:pPr algn="l">
              <a:lnSpc>
                <a:spcPts val="2181"/>
              </a:lnSpc>
              <a:spcBef>
                <a:spcPct val="0"/>
              </a:spcBef>
            </a:pPr>
            <a:r>
              <a:rPr lang="en-US" b="true" sz="2057">
                <a:solidFill>
                  <a:srgbClr val="44333F"/>
                </a:solidFill>
                <a:latin typeface="Montserrat Semi-Bold"/>
                <a:ea typeface="Montserrat Semi-Bold"/>
                <a:cs typeface="Montserrat Semi-Bold"/>
                <a:sym typeface="Montserrat Semi-Bold"/>
              </a:rPr>
              <a:t>Page 09</a:t>
            </a:r>
          </a:p>
        </p:txBody>
      </p:sp>
      <p:sp>
        <p:nvSpPr>
          <p:cNvPr name="TextBox 6" id="6"/>
          <p:cNvSpPr txBox="true"/>
          <p:nvPr/>
        </p:nvSpPr>
        <p:spPr>
          <a:xfrm rot="0">
            <a:off x="550924" y="4302487"/>
            <a:ext cx="9213291" cy="3291205"/>
          </a:xfrm>
          <a:prstGeom prst="rect">
            <a:avLst/>
          </a:prstGeom>
        </p:spPr>
        <p:txBody>
          <a:bodyPr anchor="t" rtlCol="false" tIns="0" lIns="0" bIns="0" rIns="0">
            <a:spAutoFit/>
          </a:bodyPr>
          <a:lstStyle/>
          <a:p>
            <a:pPr algn="l" marL="755651" indent="-377825" lvl="1">
              <a:lnSpc>
                <a:spcPts val="3710"/>
              </a:lnSpc>
              <a:buAutoNum type="arabicPeriod" startAt="1"/>
            </a:pPr>
            <a:r>
              <a:rPr lang="en-US" b="true" sz="3500">
                <a:solidFill>
                  <a:srgbClr val="44333F"/>
                </a:solidFill>
                <a:latin typeface="Montserrat Semi-Bold"/>
                <a:ea typeface="Montserrat Semi-Bold"/>
                <a:cs typeface="Montserrat Semi-Bold"/>
                <a:sym typeface="Montserrat Semi-Bold"/>
              </a:rPr>
              <a:t>AI cũng tiêu tốn năng lượng</a:t>
            </a:r>
          </a:p>
          <a:p>
            <a:pPr algn="l" marL="755651" indent="-377825" lvl="1">
              <a:lnSpc>
                <a:spcPts val="3710"/>
              </a:lnSpc>
              <a:buAutoNum type="arabicPeriod" startAt="1"/>
            </a:pPr>
            <a:r>
              <a:rPr lang="en-US" b="true" sz="3500">
                <a:solidFill>
                  <a:srgbClr val="44333F"/>
                </a:solidFill>
                <a:latin typeface="Montserrat Semi-Bold"/>
                <a:ea typeface="Montserrat Semi-Bold"/>
                <a:cs typeface="Montserrat Semi-Bold"/>
                <a:sym typeface="Montserrat Semi-Bold"/>
              </a:rPr>
              <a:t> Nếu sử dụng các mô hình AI quá phức tạp hoặc cần xử lý</a:t>
            </a:r>
            <a:r>
              <a:rPr lang="en-US" b="true" sz="3500">
                <a:solidFill>
                  <a:srgbClr val="44333F"/>
                </a:solidFill>
                <a:latin typeface="Montserrat Semi-Bold"/>
                <a:ea typeface="Montserrat Semi-Bold"/>
                <a:cs typeface="Montserrat Semi-Bold"/>
                <a:sym typeface="Montserrat Semi-Bold"/>
              </a:rPr>
              <a:t> dữ liệu lớn, hệ thống có thể gây ra lượng tiêu thụ điện và phát thải carbon đáng kể – đi ngược với mục tiêu bền vững.</a:t>
            </a:r>
          </a:p>
          <a:p>
            <a:pPr algn="l">
              <a:lnSpc>
                <a:spcPts val="3710"/>
              </a:lnSpc>
              <a:spcBef>
                <a:spcPct val="0"/>
              </a:spcBef>
            </a:pPr>
          </a:p>
        </p:txBody>
      </p:sp>
      <p:grpSp>
        <p:nvGrpSpPr>
          <p:cNvPr name="Group 7" id="7"/>
          <p:cNvGrpSpPr>
            <a:grpSpLocks noChangeAspect="true"/>
          </p:cNvGrpSpPr>
          <p:nvPr/>
        </p:nvGrpSpPr>
        <p:grpSpPr>
          <a:xfrm rot="0">
            <a:off x="10427970" y="2500713"/>
            <a:ext cx="3417216" cy="3417216"/>
            <a:chOff x="0" y="0"/>
            <a:chExt cx="14840029" cy="14840029"/>
          </a:xfrm>
        </p:grpSpPr>
        <p:sp>
          <p:nvSpPr>
            <p:cNvPr name="Freeform 8" id="8"/>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9" id="9"/>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0" id="10"/>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6"/>
              <a:stretch>
                <a:fillRect l="-24712" t="0" r="-24712" b="0"/>
              </a:stretch>
            </a:blipFill>
          </p:spPr>
        </p:sp>
      </p:grpSp>
      <p:grpSp>
        <p:nvGrpSpPr>
          <p:cNvPr name="Group 11" id="11"/>
          <p:cNvGrpSpPr>
            <a:grpSpLocks noChangeAspect="true"/>
          </p:cNvGrpSpPr>
          <p:nvPr/>
        </p:nvGrpSpPr>
        <p:grpSpPr>
          <a:xfrm rot="0">
            <a:off x="14128812" y="2555779"/>
            <a:ext cx="3417216" cy="3417216"/>
            <a:chOff x="0" y="0"/>
            <a:chExt cx="14840029" cy="14840029"/>
          </a:xfrm>
        </p:grpSpPr>
        <p:sp>
          <p:nvSpPr>
            <p:cNvPr name="Freeform 12" id="12"/>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13" id="13"/>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4" id="14"/>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7"/>
              <a:stretch>
                <a:fillRect l="-16369" t="0" r="-16369" b="0"/>
              </a:stretch>
            </a:blipFill>
          </p:spPr>
        </p:sp>
      </p:grpSp>
      <p:grpSp>
        <p:nvGrpSpPr>
          <p:cNvPr name="Group 15" id="15"/>
          <p:cNvGrpSpPr>
            <a:grpSpLocks noChangeAspect="true"/>
          </p:cNvGrpSpPr>
          <p:nvPr/>
        </p:nvGrpSpPr>
        <p:grpSpPr>
          <a:xfrm rot="0">
            <a:off x="10569783" y="6085104"/>
            <a:ext cx="3417216" cy="3417216"/>
            <a:chOff x="0" y="0"/>
            <a:chExt cx="14840029" cy="14840029"/>
          </a:xfrm>
        </p:grpSpPr>
        <p:sp>
          <p:nvSpPr>
            <p:cNvPr name="Freeform 16" id="16"/>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17" id="17"/>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8" id="18"/>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8"/>
              <a:stretch>
                <a:fillRect l="-16369" t="0" r="-16369" b="0"/>
              </a:stretch>
            </a:blipFill>
          </p:spPr>
        </p:sp>
      </p:grpSp>
      <p:grpSp>
        <p:nvGrpSpPr>
          <p:cNvPr name="Group 19" id="19"/>
          <p:cNvGrpSpPr>
            <a:grpSpLocks noChangeAspect="true"/>
          </p:cNvGrpSpPr>
          <p:nvPr/>
        </p:nvGrpSpPr>
        <p:grpSpPr>
          <a:xfrm rot="0">
            <a:off x="14270625" y="6140170"/>
            <a:ext cx="3417216" cy="3417216"/>
            <a:chOff x="0" y="0"/>
            <a:chExt cx="14840029" cy="14840029"/>
          </a:xfrm>
        </p:grpSpPr>
        <p:sp>
          <p:nvSpPr>
            <p:cNvPr name="Freeform 20" id="20"/>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sp>
        <p:sp>
          <p:nvSpPr>
            <p:cNvPr name="Freeform 21" id="21"/>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22" id="22"/>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9"/>
              <a:stretch>
                <a:fillRect l="223" t="-25046" r="223" b="-25046"/>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DAG5BUac6Co</dc:identifier>
  <dcterms:modified xsi:type="dcterms:W3CDTF">2011-08-01T06:04:30Z</dcterms:modified>
  <cp:revision>1</cp:revision>
  <dc:title>Mục tiêu chiến dịch</dc:title>
</cp:coreProperties>
</file>